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549.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527.xml" ContentType="application/vnd.openxmlformats-officedocument.presentationml.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505.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slides/slide530.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546.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524.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502.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518.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543.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521.xml" ContentType="application/vnd.openxmlformats-officedocument.presentationml.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537.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slides/slide168.xml" ContentType="application/vnd.openxmlformats-officedocument.presentationml.slide+xml"/>
  <Override PartName="/ppt/slides/slide231.xml" ContentType="application/vnd.openxmlformats-officedocument.presentationml.slide+xml"/>
  <Override PartName="/ppt/slides/slide515.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99.xml" ContentType="application/vnd.openxmlformats-officedocument.presentationml.slide+xml"/>
  <Override PartName="/ppt/slides/slide540.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477.xml" ContentType="application/vnd.openxmlformats-officedocument.presentationml.slide+xml"/>
  <Override PartName="/ppt/slides/slide124.xml" ContentType="application/vnd.openxmlformats-officedocument.presentationml.slide+xml"/>
  <Override PartName="/ppt/slides/slide171.xml" ContentType="application/vnd.openxmlformats-officedocument.presentationml.slide+xml"/>
  <Override PartName="/ppt/slides/slide269.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55.xml" ContentType="application/vnd.openxmlformats-officedocument.presentationml.slide+xml"/>
  <Override PartName="/ppt/slides/slide4.xml" ContentType="application/vnd.openxmlformats-officedocument.presentationml.slide+xml"/>
  <Override PartName="/ppt/slides/slide54.xml" ContentType="application/vnd.openxmlformats-officedocument.presentationml.slide+xml"/>
  <Override PartName="/ppt/slides/slide102.xml" ContentType="application/vnd.openxmlformats-officedocument.presentationml.slide+xml"/>
  <Override PartName="/ppt/slides/slide247.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slides/slide422.xml" ContentType="application/vnd.openxmlformats-officedocument.presentationml.slide+xml"/>
  <Override PartName="/ppt/slides/slide509.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348.xml" ContentType="application/vnd.openxmlformats-officedocument.presentationml.slide+xml"/>
  <Override PartName="/ppt/slides/slide359.xml" ContentType="application/vnd.openxmlformats-officedocument.presentationml.slide+xml"/>
  <Override PartName="/ppt/slides/slide395.xml" ContentType="application/vnd.openxmlformats-officedocument.presentationml.slide+xml"/>
  <Override PartName="/ppt/slides/slide400.xml" ContentType="application/vnd.openxmlformats-officedocument.presentationml.slide+xml"/>
  <Override PartName="/ppt/slides/slide411.xml" ContentType="application/vnd.openxmlformats-officedocument.presentationml.slide+xml"/>
  <Override PartName="/ppt/slides/slide545.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53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slides/slide512.xml" ContentType="application/vnd.openxmlformats-officedocument.presentationml.slide+xml"/>
  <Override PartName="/ppt/slides/slide523.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501.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27.xml" ContentType="application/vnd.openxmlformats-officedocument.presentationml.slide+xml"/>
  <Override PartName="/ppt/slides/slide463.xml" ContentType="application/vnd.openxmlformats-officedocument.presentationml.slide+xml"/>
  <Override PartName="/ppt/slides/slide474.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slides/slide539.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s/slide441.xml" ContentType="application/vnd.openxmlformats-officedocument.presentationml.slide+xml"/>
  <Override PartName="/ppt/slides/slide528.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517.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506.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479.xml" ContentType="application/vnd.openxmlformats-officedocument.presentationml.slide+xml"/>
  <Override PartName="/ppt/slides/slide531.xml" ContentType="application/vnd.openxmlformats-officedocument.presentationml.slide+xml"/>
  <Override PartName="/ppt/slides/slide542.xml" ContentType="application/vnd.openxmlformats-officedocument.presentationml.slide+xml"/>
  <Default Extension="gif" ContentType="image/gif"/>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468.xml" ContentType="application/vnd.openxmlformats-officedocument.presentationml.slide+xml"/>
  <Override PartName="/ppt/slides/slide520.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slides/slide446.xml" ContentType="application/vnd.openxmlformats-officedocument.presentationml.slide+xml"/>
  <Override PartName="/ppt/slides/slide457.xml" ContentType="application/vnd.openxmlformats-officedocument.presentationml.slide+xml"/>
  <Override PartName="/ppt/slides/slide493.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Override PartName="/ppt/slides/slide547.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53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s/slide514.xml" ContentType="application/vnd.openxmlformats-officedocument.presentationml.slide+xml"/>
  <Override PartName="/ppt/slides/slide525.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498.xml" ContentType="application/vnd.openxmlformats-officedocument.presentationml.slide+xml"/>
  <Override PartName="/ppt/slides/slide503.xml" ContentType="application/vnd.openxmlformats-officedocument.presentationml.slide+xml"/>
  <Override PartName="/ppt/slides/slide550.xml" ContentType="application/vnd.openxmlformats-officedocument.presentationml.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Override PartName="/ppt/slides/slide519.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508.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533.xml" ContentType="application/vnd.openxmlformats-officedocument.presentationml.slide+xml"/>
  <Override PartName="/ppt/slides/slide544.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522.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511.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538.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slides/slide516.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541.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ppt/slides/slide535.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s/slide513.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529.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507.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slides/slide532.xml" ContentType="application/vnd.openxmlformats-officedocument.presentationml.slide+xml"/>
  <Override PartName="/ppt/slides/slide324.xml" ContentType="application/vnd.openxmlformats-officedocument.presentationml.slide+xml"/>
  <Override PartName="/ppt/slides/slide371.xml" ContentType="application/vnd.openxmlformats-officedocument.presentationml.slide+xml"/>
  <Override PartName="/ppt/slides/slide510.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slides/slide24.xml" ContentType="application/vnd.openxmlformats-officedocument.presentationml.slide+xml"/>
  <Override PartName="/ppt/slides/slide71.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548.xml" ContentType="application/vnd.openxmlformats-officedocument.presentationml.slide+xml"/>
  <Override PartName="/ppt/slides/slide242.xml" ContentType="application/vnd.openxmlformats-officedocument.presentationml.slide+xml"/>
  <Override PartName="/ppt/slides/slide387.xml" ContentType="application/vnd.openxmlformats-officedocument.presentationml.slide+xml"/>
  <Override PartName="/ppt/slides/slide526.xml" ContentType="application/vnd.openxmlformats-officedocument.presentationml.slide+xml"/>
  <Override PartName="/ppt/slideLayouts/slideLayout1.xml" ContentType="application/vnd.openxmlformats-officedocument.presentationml.slideLayout+xml"/>
  <Override PartName="/ppt/slides/slide179.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488.xml" ContentType="application/vnd.openxmlformats-officedocument.presentationml.slide+xml"/>
  <Override PartName="/ppt/slides/slide504.xml" ContentType="application/vnd.openxmlformats-officedocument.presentationml.slide+xml"/>
  <Override PartName="/ppt/slides/slide551.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35.xml" ContentType="application/vnd.openxmlformats-officedocument.presentationml.slide+xml"/>
  <Override PartName="/ppt/slides/slide182.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444.xml" ContentType="application/vnd.openxmlformats-officedocument.presentationml.slide+xml"/>
  <Override PartName="/ppt/slides/slide491.xml" ContentType="application/vnd.openxmlformats-officedocument.presentationml.slide+xml"/>
  <Override PartName="/ppt/slides/slide18.xml" ContentType="application/vnd.openxmlformats-officedocument.presentationml.slide+xml"/>
  <Override PartName="/ppt/slides/slide65.xml" ContentType="application/vnd.openxmlformats-officedocument.presentationml.slide+xml"/>
  <Override PartName="/ppt/slides/slide236.xml" ContentType="application/vnd.openxmlformats-officedocument.presentationml.slide+xml"/>
  <Override PartName="/ppt/slides/slide283.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3"/>
  </p:notesMasterIdLst>
  <p:sldIdLst>
    <p:sldId id="282"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83" r:id="rId19"/>
    <p:sldId id="274" r:id="rId20"/>
    <p:sldId id="275" r:id="rId21"/>
    <p:sldId id="276" r:id="rId22"/>
    <p:sldId id="285" r:id="rId23"/>
    <p:sldId id="286" r:id="rId24"/>
    <p:sldId id="289" r:id="rId25"/>
    <p:sldId id="290" r:id="rId26"/>
    <p:sldId id="291" r:id="rId27"/>
    <p:sldId id="292" r:id="rId28"/>
    <p:sldId id="293" r:id="rId29"/>
    <p:sldId id="294" r:id="rId30"/>
    <p:sldId id="295" r:id="rId31"/>
    <p:sldId id="296" r:id="rId32"/>
    <p:sldId id="297" r:id="rId33"/>
    <p:sldId id="298" r:id="rId34"/>
    <p:sldId id="299" r:id="rId35"/>
    <p:sldId id="300" r:id="rId36"/>
    <p:sldId id="301" r:id="rId37"/>
    <p:sldId id="302" r:id="rId38"/>
    <p:sldId id="303" r:id="rId39"/>
    <p:sldId id="304" r:id="rId40"/>
    <p:sldId id="305" r:id="rId41"/>
    <p:sldId id="306" r:id="rId42"/>
    <p:sldId id="307" r:id="rId43"/>
    <p:sldId id="308" r:id="rId44"/>
    <p:sldId id="309" r:id="rId45"/>
    <p:sldId id="310" r:id="rId46"/>
    <p:sldId id="311" r:id="rId47"/>
    <p:sldId id="312" r:id="rId48"/>
    <p:sldId id="313" r:id="rId49"/>
    <p:sldId id="314" r:id="rId50"/>
    <p:sldId id="315" r:id="rId51"/>
    <p:sldId id="316" r:id="rId52"/>
    <p:sldId id="317" r:id="rId53"/>
    <p:sldId id="318" r:id="rId54"/>
    <p:sldId id="319" r:id="rId55"/>
    <p:sldId id="320" r:id="rId56"/>
    <p:sldId id="321" r:id="rId57"/>
    <p:sldId id="322" r:id="rId58"/>
    <p:sldId id="323" r:id="rId59"/>
    <p:sldId id="324" r:id="rId60"/>
    <p:sldId id="325" r:id="rId61"/>
    <p:sldId id="326" r:id="rId62"/>
    <p:sldId id="327" r:id="rId63"/>
    <p:sldId id="328" r:id="rId64"/>
    <p:sldId id="329" r:id="rId65"/>
    <p:sldId id="330" r:id="rId66"/>
    <p:sldId id="331" r:id="rId67"/>
    <p:sldId id="332" r:id="rId68"/>
    <p:sldId id="333" r:id="rId69"/>
    <p:sldId id="334" r:id="rId70"/>
    <p:sldId id="335" r:id="rId71"/>
    <p:sldId id="336" r:id="rId72"/>
    <p:sldId id="337" r:id="rId73"/>
    <p:sldId id="338" r:id="rId74"/>
    <p:sldId id="339" r:id="rId75"/>
    <p:sldId id="340" r:id="rId76"/>
    <p:sldId id="341" r:id="rId77"/>
    <p:sldId id="342" r:id="rId78"/>
    <p:sldId id="343" r:id="rId79"/>
    <p:sldId id="344" r:id="rId80"/>
    <p:sldId id="345" r:id="rId81"/>
    <p:sldId id="346" r:id="rId82"/>
    <p:sldId id="347" r:id="rId83"/>
    <p:sldId id="348" r:id="rId84"/>
    <p:sldId id="349" r:id="rId85"/>
    <p:sldId id="350" r:id="rId86"/>
    <p:sldId id="351" r:id="rId87"/>
    <p:sldId id="352" r:id="rId88"/>
    <p:sldId id="353" r:id="rId89"/>
    <p:sldId id="354" r:id="rId90"/>
    <p:sldId id="355" r:id="rId91"/>
    <p:sldId id="356" r:id="rId92"/>
    <p:sldId id="357" r:id="rId93"/>
    <p:sldId id="358" r:id="rId94"/>
    <p:sldId id="359" r:id="rId95"/>
    <p:sldId id="360" r:id="rId96"/>
    <p:sldId id="361" r:id="rId97"/>
    <p:sldId id="362" r:id="rId98"/>
    <p:sldId id="365" r:id="rId99"/>
    <p:sldId id="366" r:id="rId100"/>
    <p:sldId id="367" r:id="rId101"/>
    <p:sldId id="368" r:id="rId102"/>
    <p:sldId id="369" r:id="rId103"/>
    <p:sldId id="370" r:id="rId104"/>
    <p:sldId id="371" r:id="rId105"/>
    <p:sldId id="372" r:id="rId106"/>
    <p:sldId id="373" r:id="rId107"/>
    <p:sldId id="374" r:id="rId108"/>
    <p:sldId id="375" r:id="rId109"/>
    <p:sldId id="376" r:id="rId110"/>
    <p:sldId id="377" r:id="rId111"/>
    <p:sldId id="380" r:id="rId112"/>
    <p:sldId id="381" r:id="rId113"/>
    <p:sldId id="382" r:id="rId114"/>
    <p:sldId id="383" r:id="rId115"/>
    <p:sldId id="384" r:id="rId116"/>
    <p:sldId id="385" r:id="rId117"/>
    <p:sldId id="386" r:id="rId118"/>
    <p:sldId id="387" r:id="rId119"/>
    <p:sldId id="388" r:id="rId120"/>
    <p:sldId id="389" r:id="rId121"/>
    <p:sldId id="390" r:id="rId122"/>
    <p:sldId id="391" r:id="rId123"/>
    <p:sldId id="392" r:id="rId124"/>
    <p:sldId id="393" r:id="rId125"/>
    <p:sldId id="394" r:id="rId126"/>
    <p:sldId id="395" r:id="rId127"/>
    <p:sldId id="396" r:id="rId128"/>
    <p:sldId id="397" r:id="rId129"/>
    <p:sldId id="398" r:id="rId130"/>
    <p:sldId id="399" r:id="rId131"/>
    <p:sldId id="401" r:id="rId132"/>
    <p:sldId id="402" r:id="rId133"/>
    <p:sldId id="403" r:id="rId134"/>
    <p:sldId id="404" r:id="rId135"/>
    <p:sldId id="405" r:id="rId136"/>
    <p:sldId id="406" r:id="rId137"/>
    <p:sldId id="407" r:id="rId138"/>
    <p:sldId id="409" r:id="rId139"/>
    <p:sldId id="410" r:id="rId140"/>
    <p:sldId id="411" r:id="rId141"/>
    <p:sldId id="412" r:id="rId142"/>
    <p:sldId id="413" r:id="rId143"/>
    <p:sldId id="414" r:id="rId144"/>
    <p:sldId id="415" r:id="rId145"/>
    <p:sldId id="416" r:id="rId146"/>
    <p:sldId id="417" r:id="rId147"/>
    <p:sldId id="418" r:id="rId148"/>
    <p:sldId id="419" r:id="rId149"/>
    <p:sldId id="420" r:id="rId150"/>
    <p:sldId id="421" r:id="rId151"/>
    <p:sldId id="422" r:id="rId152"/>
    <p:sldId id="423" r:id="rId153"/>
    <p:sldId id="424" r:id="rId154"/>
    <p:sldId id="425" r:id="rId155"/>
    <p:sldId id="428" r:id="rId156"/>
    <p:sldId id="429" r:id="rId157"/>
    <p:sldId id="430" r:id="rId158"/>
    <p:sldId id="431" r:id="rId159"/>
    <p:sldId id="434" r:id="rId160"/>
    <p:sldId id="435" r:id="rId161"/>
    <p:sldId id="436" r:id="rId162"/>
    <p:sldId id="437" r:id="rId163"/>
    <p:sldId id="438" r:id="rId164"/>
    <p:sldId id="439" r:id="rId165"/>
    <p:sldId id="440" r:id="rId166"/>
    <p:sldId id="441" r:id="rId167"/>
    <p:sldId id="442" r:id="rId168"/>
    <p:sldId id="443" r:id="rId169"/>
    <p:sldId id="444" r:id="rId170"/>
    <p:sldId id="445" r:id="rId171"/>
    <p:sldId id="446" r:id="rId172"/>
    <p:sldId id="447" r:id="rId173"/>
    <p:sldId id="448" r:id="rId174"/>
    <p:sldId id="449" r:id="rId175"/>
    <p:sldId id="451" r:id="rId176"/>
    <p:sldId id="452" r:id="rId177"/>
    <p:sldId id="453" r:id="rId178"/>
    <p:sldId id="454" r:id="rId179"/>
    <p:sldId id="455" r:id="rId180"/>
    <p:sldId id="456" r:id="rId181"/>
    <p:sldId id="457" r:id="rId182"/>
    <p:sldId id="458" r:id="rId183"/>
    <p:sldId id="459" r:id="rId184"/>
    <p:sldId id="460" r:id="rId185"/>
    <p:sldId id="461" r:id="rId186"/>
    <p:sldId id="462" r:id="rId187"/>
    <p:sldId id="463" r:id="rId188"/>
    <p:sldId id="464" r:id="rId189"/>
    <p:sldId id="465" r:id="rId190"/>
    <p:sldId id="466" r:id="rId191"/>
    <p:sldId id="467" r:id="rId192"/>
    <p:sldId id="468" r:id="rId193"/>
    <p:sldId id="469" r:id="rId194"/>
    <p:sldId id="470" r:id="rId195"/>
    <p:sldId id="471" r:id="rId196"/>
    <p:sldId id="472" r:id="rId197"/>
    <p:sldId id="473" r:id="rId198"/>
    <p:sldId id="477" r:id="rId199"/>
    <p:sldId id="478" r:id="rId200"/>
    <p:sldId id="479" r:id="rId201"/>
    <p:sldId id="480" r:id="rId202"/>
    <p:sldId id="481" r:id="rId203"/>
    <p:sldId id="482" r:id="rId204"/>
    <p:sldId id="483" r:id="rId205"/>
    <p:sldId id="484" r:id="rId206"/>
    <p:sldId id="485" r:id="rId207"/>
    <p:sldId id="486" r:id="rId208"/>
    <p:sldId id="487" r:id="rId209"/>
    <p:sldId id="488" r:id="rId210"/>
    <p:sldId id="489" r:id="rId211"/>
    <p:sldId id="490" r:id="rId212"/>
    <p:sldId id="491" r:id="rId213"/>
    <p:sldId id="492" r:id="rId214"/>
    <p:sldId id="493" r:id="rId215"/>
    <p:sldId id="494" r:id="rId216"/>
    <p:sldId id="495" r:id="rId217"/>
    <p:sldId id="496" r:id="rId218"/>
    <p:sldId id="497" r:id="rId219"/>
    <p:sldId id="498" r:id="rId220"/>
    <p:sldId id="499" r:id="rId221"/>
    <p:sldId id="500" r:id="rId222"/>
    <p:sldId id="501" r:id="rId223"/>
    <p:sldId id="502" r:id="rId224"/>
    <p:sldId id="503" r:id="rId225"/>
    <p:sldId id="504" r:id="rId226"/>
    <p:sldId id="505" r:id="rId227"/>
    <p:sldId id="506" r:id="rId228"/>
    <p:sldId id="507" r:id="rId229"/>
    <p:sldId id="508" r:id="rId230"/>
    <p:sldId id="509" r:id="rId231"/>
    <p:sldId id="510" r:id="rId232"/>
    <p:sldId id="511" r:id="rId233"/>
    <p:sldId id="512" r:id="rId234"/>
    <p:sldId id="513" r:id="rId235"/>
    <p:sldId id="514" r:id="rId236"/>
    <p:sldId id="515" r:id="rId237"/>
    <p:sldId id="516" r:id="rId238"/>
    <p:sldId id="517" r:id="rId239"/>
    <p:sldId id="518" r:id="rId240"/>
    <p:sldId id="519" r:id="rId241"/>
    <p:sldId id="520" r:id="rId242"/>
    <p:sldId id="521" r:id="rId243"/>
    <p:sldId id="522" r:id="rId244"/>
    <p:sldId id="523" r:id="rId245"/>
    <p:sldId id="524" r:id="rId246"/>
    <p:sldId id="525" r:id="rId247"/>
    <p:sldId id="526" r:id="rId248"/>
    <p:sldId id="527" r:id="rId249"/>
    <p:sldId id="528" r:id="rId250"/>
    <p:sldId id="529" r:id="rId251"/>
    <p:sldId id="530" r:id="rId252"/>
    <p:sldId id="531" r:id="rId253"/>
    <p:sldId id="532" r:id="rId254"/>
    <p:sldId id="533" r:id="rId255"/>
    <p:sldId id="534" r:id="rId256"/>
    <p:sldId id="535" r:id="rId257"/>
    <p:sldId id="536" r:id="rId258"/>
    <p:sldId id="537" r:id="rId259"/>
    <p:sldId id="538" r:id="rId260"/>
    <p:sldId id="539" r:id="rId261"/>
    <p:sldId id="540" r:id="rId262"/>
    <p:sldId id="541" r:id="rId263"/>
    <p:sldId id="542" r:id="rId264"/>
    <p:sldId id="543" r:id="rId265"/>
    <p:sldId id="544" r:id="rId266"/>
    <p:sldId id="545" r:id="rId267"/>
    <p:sldId id="546" r:id="rId268"/>
    <p:sldId id="547" r:id="rId269"/>
    <p:sldId id="548" r:id="rId270"/>
    <p:sldId id="549" r:id="rId271"/>
    <p:sldId id="550" r:id="rId272"/>
    <p:sldId id="551" r:id="rId273"/>
    <p:sldId id="552" r:id="rId274"/>
    <p:sldId id="553" r:id="rId275"/>
    <p:sldId id="554" r:id="rId276"/>
    <p:sldId id="555" r:id="rId277"/>
    <p:sldId id="556" r:id="rId278"/>
    <p:sldId id="557" r:id="rId279"/>
    <p:sldId id="558" r:id="rId280"/>
    <p:sldId id="618" r:id="rId281"/>
    <p:sldId id="560" r:id="rId282"/>
    <p:sldId id="561" r:id="rId283"/>
    <p:sldId id="562" r:id="rId284"/>
    <p:sldId id="563" r:id="rId285"/>
    <p:sldId id="564" r:id="rId286"/>
    <p:sldId id="565" r:id="rId287"/>
    <p:sldId id="566" r:id="rId288"/>
    <p:sldId id="567" r:id="rId289"/>
    <p:sldId id="570" r:id="rId290"/>
    <p:sldId id="571" r:id="rId291"/>
    <p:sldId id="572" r:id="rId292"/>
    <p:sldId id="573" r:id="rId293"/>
    <p:sldId id="574" r:id="rId294"/>
    <p:sldId id="575" r:id="rId295"/>
    <p:sldId id="576" r:id="rId296"/>
    <p:sldId id="577" r:id="rId297"/>
    <p:sldId id="578" r:id="rId298"/>
    <p:sldId id="579" r:id="rId299"/>
    <p:sldId id="580" r:id="rId300"/>
    <p:sldId id="581" r:id="rId301"/>
    <p:sldId id="582" r:id="rId302"/>
    <p:sldId id="583" r:id="rId303"/>
    <p:sldId id="584" r:id="rId304"/>
    <p:sldId id="585" r:id="rId305"/>
    <p:sldId id="586" r:id="rId306"/>
    <p:sldId id="587" r:id="rId307"/>
    <p:sldId id="588" r:id="rId308"/>
    <p:sldId id="589" r:id="rId309"/>
    <p:sldId id="590" r:id="rId310"/>
    <p:sldId id="591" r:id="rId311"/>
    <p:sldId id="592" r:id="rId312"/>
    <p:sldId id="593" r:id="rId313"/>
    <p:sldId id="594" r:id="rId314"/>
    <p:sldId id="595" r:id="rId315"/>
    <p:sldId id="596" r:id="rId316"/>
    <p:sldId id="597" r:id="rId317"/>
    <p:sldId id="598" r:id="rId318"/>
    <p:sldId id="599" r:id="rId319"/>
    <p:sldId id="602" r:id="rId320"/>
    <p:sldId id="603" r:id="rId321"/>
    <p:sldId id="604" r:id="rId322"/>
    <p:sldId id="605" r:id="rId323"/>
    <p:sldId id="606" r:id="rId324"/>
    <p:sldId id="607" r:id="rId325"/>
    <p:sldId id="619" r:id="rId326"/>
    <p:sldId id="620" r:id="rId327"/>
    <p:sldId id="621" r:id="rId328"/>
    <p:sldId id="622" r:id="rId329"/>
    <p:sldId id="623" r:id="rId330"/>
    <p:sldId id="624" r:id="rId331"/>
    <p:sldId id="625" r:id="rId332"/>
    <p:sldId id="626" r:id="rId333"/>
    <p:sldId id="627" r:id="rId334"/>
    <p:sldId id="628" r:id="rId335"/>
    <p:sldId id="629" r:id="rId336"/>
    <p:sldId id="630" r:id="rId337"/>
    <p:sldId id="631" r:id="rId338"/>
    <p:sldId id="632" r:id="rId339"/>
    <p:sldId id="633" r:id="rId340"/>
    <p:sldId id="634" r:id="rId341"/>
    <p:sldId id="635" r:id="rId342"/>
    <p:sldId id="636" r:id="rId343"/>
    <p:sldId id="637" r:id="rId344"/>
    <p:sldId id="638" r:id="rId345"/>
    <p:sldId id="639" r:id="rId346"/>
    <p:sldId id="640" r:id="rId347"/>
    <p:sldId id="641" r:id="rId348"/>
    <p:sldId id="642" r:id="rId349"/>
    <p:sldId id="643" r:id="rId350"/>
    <p:sldId id="644" r:id="rId351"/>
    <p:sldId id="645" r:id="rId352"/>
    <p:sldId id="646" r:id="rId353"/>
    <p:sldId id="647" r:id="rId354"/>
    <p:sldId id="648" r:id="rId355"/>
    <p:sldId id="649" r:id="rId356"/>
    <p:sldId id="650" r:id="rId357"/>
    <p:sldId id="651" r:id="rId358"/>
    <p:sldId id="652" r:id="rId359"/>
    <p:sldId id="653" r:id="rId360"/>
    <p:sldId id="654" r:id="rId361"/>
    <p:sldId id="655" r:id="rId362"/>
    <p:sldId id="656" r:id="rId363"/>
    <p:sldId id="657" r:id="rId364"/>
    <p:sldId id="658" r:id="rId365"/>
    <p:sldId id="659" r:id="rId366"/>
    <p:sldId id="660" r:id="rId367"/>
    <p:sldId id="661" r:id="rId368"/>
    <p:sldId id="662" r:id="rId369"/>
    <p:sldId id="663" r:id="rId370"/>
    <p:sldId id="664" r:id="rId371"/>
    <p:sldId id="665" r:id="rId372"/>
    <p:sldId id="666" r:id="rId373"/>
    <p:sldId id="667" r:id="rId374"/>
    <p:sldId id="668" r:id="rId375"/>
    <p:sldId id="669" r:id="rId376"/>
    <p:sldId id="670" r:id="rId377"/>
    <p:sldId id="671" r:id="rId378"/>
    <p:sldId id="672" r:id="rId379"/>
    <p:sldId id="673" r:id="rId380"/>
    <p:sldId id="674" r:id="rId381"/>
    <p:sldId id="675" r:id="rId382"/>
    <p:sldId id="676" r:id="rId383"/>
    <p:sldId id="677" r:id="rId384"/>
    <p:sldId id="678" r:id="rId385"/>
    <p:sldId id="679" r:id="rId386"/>
    <p:sldId id="680" r:id="rId387"/>
    <p:sldId id="681" r:id="rId388"/>
    <p:sldId id="682" r:id="rId389"/>
    <p:sldId id="683" r:id="rId390"/>
    <p:sldId id="684" r:id="rId391"/>
    <p:sldId id="685" r:id="rId392"/>
    <p:sldId id="686" r:id="rId393"/>
    <p:sldId id="687" r:id="rId394"/>
    <p:sldId id="688" r:id="rId395"/>
    <p:sldId id="689" r:id="rId396"/>
    <p:sldId id="690" r:id="rId397"/>
    <p:sldId id="691" r:id="rId398"/>
    <p:sldId id="692" r:id="rId399"/>
    <p:sldId id="693" r:id="rId400"/>
    <p:sldId id="694" r:id="rId401"/>
    <p:sldId id="695" r:id="rId402"/>
    <p:sldId id="696" r:id="rId403"/>
    <p:sldId id="697" r:id="rId404"/>
    <p:sldId id="698" r:id="rId405"/>
    <p:sldId id="699" r:id="rId406"/>
    <p:sldId id="700" r:id="rId407"/>
    <p:sldId id="701" r:id="rId408"/>
    <p:sldId id="702" r:id="rId409"/>
    <p:sldId id="703" r:id="rId410"/>
    <p:sldId id="704" r:id="rId411"/>
    <p:sldId id="705" r:id="rId412"/>
    <p:sldId id="707" r:id="rId413"/>
    <p:sldId id="708" r:id="rId414"/>
    <p:sldId id="709" r:id="rId415"/>
    <p:sldId id="710" r:id="rId416"/>
    <p:sldId id="711" r:id="rId417"/>
    <p:sldId id="712" r:id="rId418"/>
    <p:sldId id="713" r:id="rId419"/>
    <p:sldId id="714" r:id="rId420"/>
    <p:sldId id="715" r:id="rId421"/>
    <p:sldId id="716" r:id="rId422"/>
    <p:sldId id="717" r:id="rId423"/>
    <p:sldId id="718" r:id="rId424"/>
    <p:sldId id="719" r:id="rId425"/>
    <p:sldId id="720" r:id="rId426"/>
    <p:sldId id="721" r:id="rId427"/>
    <p:sldId id="722" r:id="rId428"/>
    <p:sldId id="723" r:id="rId429"/>
    <p:sldId id="724" r:id="rId430"/>
    <p:sldId id="725" r:id="rId431"/>
    <p:sldId id="726" r:id="rId432"/>
    <p:sldId id="727" r:id="rId433"/>
    <p:sldId id="728" r:id="rId434"/>
    <p:sldId id="729" r:id="rId435"/>
    <p:sldId id="730" r:id="rId436"/>
    <p:sldId id="731" r:id="rId437"/>
    <p:sldId id="732" r:id="rId438"/>
    <p:sldId id="733" r:id="rId439"/>
    <p:sldId id="734" r:id="rId440"/>
    <p:sldId id="735" r:id="rId441"/>
    <p:sldId id="736" r:id="rId442"/>
    <p:sldId id="737" r:id="rId443"/>
    <p:sldId id="738" r:id="rId444"/>
    <p:sldId id="739" r:id="rId445"/>
    <p:sldId id="740" r:id="rId446"/>
    <p:sldId id="741" r:id="rId447"/>
    <p:sldId id="742" r:id="rId448"/>
    <p:sldId id="743" r:id="rId449"/>
    <p:sldId id="744" r:id="rId450"/>
    <p:sldId id="745" r:id="rId451"/>
    <p:sldId id="746" r:id="rId452"/>
    <p:sldId id="747" r:id="rId453"/>
    <p:sldId id="748" r:id="rId454"/>
    <p:sldId id="749" r:id="rId455"/>
    <p:sldId id="750" r:id="rId456"/>
    <p:sldId id="751" r:id="rId457"/>
    <p:sldId id="752" r:id="rId458"/>
    <p:sldId id="753" r:id="rId459"/>
    <p:sldId id="754" r:id="rId460"/>
    <p:sldId id="755" r:id="rId461"/>
    <p:sldId id="756" r:id="rId462"/>
    <p:sldId id="757" r:id="rId463"/>
    <p:sldId id="758" r:id="rId464"/>
    <p:sldId id="759" r:id="rId465"/>
    <p:sldId id="760" r:id="rId466"/>
    <p:sldId id="761" r:id="rId467"/>
    <p:sldId id="762" r:id="rId468"/>
    <p:sldId id="763" r:id="rId469"/>
    <p:sldId id="764" r:id="rId470"/>
    <p:sldId id="765" r:id="rId471"/>
    <p:sldId id="766" r:id="rId472"/>
    <p:sldId id="767" r:id="rId473"/>
    <p:sldId id="768" r:id="rId474"/>
    <p:sldId id="769" r:id="rId475"/>
    <p:sldId id="770" r:id="rId476"/>
    <p:sldId id="771" r:id="rId477"/>
    <p:sldId id="772" r:id="rId478"/>
    <p:sldId id="773" r:id="rId479"/>
    <p:sldId id="774" r:id="rId480"/>
    <p:sldId id="775" r:id="rId481"/>
    <p:sldId id="776" r:id="rId482"/>
    <p:sldId id="777" r:id="rId483"/>
    <p:sldId id="778" r:id="rId484"/>
    <p:sldId id="779" r:id="rId485"/>
    <p:sldId id="780" r:id="rId486"/>
    <p:sldId id="781" r:id="rId487"/>
    <p:sldId id="782" r:id="rId488"/>
    <p:sldId id="783" r:id="rId489"/>
    <p:sldId id="784" r:id="rId490"/>
    <p:sldId id="785" r:id="rId491"/>
    <p:sldId id="786" r:id="rId492"/>
    <p:sldId id="787" r:id="rId493"/>
    <p:sldId id="788" r:id="rId494"/>
    <p:sldId id="789" r:id="rId495"/>
    <p:sldId id="790" r:id="rId496"/>
    <p:sldId id="791" r:id="rId497"/>
    <p:sldId id="792" r:id="rId498"/>
    <p:sldId id="793" r:id="rId499"/>
    <p:sldId id="794" r:id="rId500"/>
    <p:sldId id="795" r:id="rId501"/>
    <p:sldId id="796" r:id="rId502"/>
    <p:sldId id="797" r:id="rId503"/>
    <p:sldId id="798" r:id="rId504"/>
    <p:sldId id="799" r:id="rId505"/>
    <p:sldId id="800" r:id="rId506"/>
    <p:sldId id="801" r:id="rId507"/>
    <p:sldId id="802" r:id="rId508"/>
    <p:sldId id="803" r:id="rId509"/>
    <p:sldId id="804" r:id="rId510"/>
    <p:sldId id="805" r:id="rId511"/>
    <p:sldId id="806" r:id="rId512"/>
    <p:sldId id="807" r:id="rId513"/>
    <p:sldId id="808" r:id="rId514"/>
    <p:sldId id="809" r:id="rId515"/>
    <p:sldId id="810" r:id="rId516"/>
    <p:sldId id="811" r:id="rId517"/>
    <p:sldId id="812" r:id="rId518"/>
    <p:sldId id="813" r:id="rId519"/>
    <p:sldId id="814" r:id="rId520"/>
    <p:sldId id="815" r:id="rId521"/>
    <p:sldId id="816" r:id="rId522"/>
    <p:sldId id="817" r:id="rId523"/>
    <p:sldId id="818" r:id="rId524"/>
    <p:sldId id="819" r:id="rId525"/>
    <p:sldId id="820" r:id="rId526"/>
    <p:sldId id="821" r:id="rId527"/>
    <p:sldId id="822" r:id="rId528"/>
    <p:sldId id="823" r:id="rId529"/>
    <p:sldId id="824" r:id="rId530"/>
    <p:sldId id="825" r:id="rId531"/>
    <p:sldId id="826" r:id="rId532"/>
    <p:sldId id="827" r:id="rId533"/>
    <p:sldId id="828" r:id="rId534"/>
    <p:sldId id="829" r:id="rId535"/>
    <p:sldId id="830" r:id="rId536"/>
    <p:sldId id="831" r:id="rId537"/>
    <p:sldId id="832" r:id="rId538"/>
    <p:sldId id="833" r:id="rId539"/>
    <p:sldId id="834" r:id="rId540"/>
    <p:sldId id="835" r:id="rId541"/>
    <p:sldId id="836" r:id="rId542"/>
    <p:sldId id="837" r:id="rId543"/>
    <p:sldId id="838" r:id="rId544"/>
    <p:sldId id="839" r:id="rId545"/>
    <p:sldId id="840" r:id="rId546"/>
    <p:sldId id="841" r:id="rId547"/>
    <p:sldId id="842" r:id="rId548"/>
    <p:sldId id="843" r:id="rId549"/>
    <p:sldId id="844" r:id="rId550"/>
    <p:sldId id="845" r:id="rId551"/>
    <p:sldId id="846" r:id="rId552"/>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Introduction" id="{A3D14946-8297-4856-B082-4FEFA482017C}">
          <p14:sldIdLst>
            <p14:sldId id="282"/>
            <p14:sldId id="257"/>
            <p14:sldId id="259"/>
            <p14:sldId id="260"/>
            <p14:sldId id="261"/>
            <p14:sldId id="262"/>
            <p14:sldId id="263"/>
            <p14:sldId id="264"/>
            <p14:sldId id="265"/>
            <p14:sldId id="266"/>
            <p14:sldId id="267"/>
            <p14:sldId id="268"/>
            <p14:sldId id="269"/>
            <p14:sldId id="270"/>
            <p14:sldId id="271"/>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98"/>
            <p14:sldId id="399"/>
            <p14:sldId id="401"/>
            <p14:sldId id="402"/>
            <p14:sldId id="403"/>
            <p14:sldId id="404"/>
            <p14:sldId id="405"/>
            <p14:sldId id="406"/>
            <p14:sldId id="407"/>
            <p14:sldId id="409"/>
            <p14:sldId id="410"/>
            <p14:sldId id="411"/>
            <p14:sldId id="412"/>
            <p14:sldId id="413"/>
            <p14:sldId id="414"/>
            <p14:sldId id="415"/>
            <p14:sldId id="416"/>
            <p14:sldId id="417"/>
            <p14:sldId id="418"/>
            <p14:sldId id="419"/>
            <p14:sldId id="420"/>
            <p14:sldId id="421"/>
            <p14:sldId id="422"/>
            <p14:sldId id="423"/>
            <p14:sldId id="424"/>
            <p14:sldId id="425"/>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0"/>
            <p14:sldId id="561"/>
            <p14:sldId id="562"/>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46"/>
          </p14:sldIdLst>
        </p14:section>
      </p14:sectionLst>
    </p:ex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75" d="100"/>
          <a:sy n="75" d="100"/>
        </p:scale>
        <p:origin x="-1020" y="-252"/>
      </p:cViewPr>
      <p:guideLst>
        <p:guide orient="horz" pos="2160"/>
        <p:guide pos="384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notesMaster" Target="notesMasters/notesMaster1.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viewProps" Target="viewProps.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25" Type="http://schemas.openxmlformats.org/officeDocument/2006/relationships/slide" Target="slides/slide524.xml"/><Relationship Id="rId546" Type="http://schemas.openxmlformats.org/officeDocument/2006/relationships/slide" Target="slides/slide545.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slide" Target="slides/slide53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tableStyles" Target="tableStyles.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presProps" Target="presProps.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theme" Target="theme/theme1.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7/30/2019</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37</a:t>
            </a:fld>
            <a:endParaRPr lang="en-IN"/>
          </a:p>
        </p:txBody>
      </p:sp>
    </p:spTree>
    <p:extLst>
      <p:ext uri="{BB962C8B-B14F-4D97-AF65-F5344CB8AC3E}">
        <p14:creationId xmlns:p14="http://schemas.microsoft.com/office/powerpoint/2010/main" xmlns="" val="377274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226</a:t>
            </a:fld>
            <a:endParaRPr lang="en-IN"/>
          </a:p>
        </p:txBody>
      </p:sp>
    </p:spTree>
    <p:extLst>
      <p:ext uri="{BB962C8B-B14F-4D97-AF65-F5344CB8AC3E}">
        <p14:creationId xmlns:p14="http://schemas.microsoft.com/office/powerpoint/2010/main" xmlns="" val="2346390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xmlns="" val="4169711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228</a:t>
            </a:fld>
            <a:endParaRPr lang="en-IN"/>
          </a:p>
        </p:txBody>
      </p:sp>
    </p:spTree>
    <p:extLst>
      <p:ext uri="{BB962C8B-B14F-4D97-AF65-F5344CB8AC3E}">
        <p14:creationId xmlns:p14="http://schemas.microsoft.com/office/powerpoint/2010/main" xmlns="" val="1659874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xmlns="" val="3484327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xmlns=""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532</a:t>
            </a:fld>
            <a:endParaRPr lang="en-IN"/>
          </a:p>
        </p:txBody>
      </p:sp>
    </p:spTree>
    <p:extLst>
      <p:ext uri="{BB962C8B-B14F-4D97-AF65-F5344CB8AC3E}">
        <p14:creationId xmlns:p14="http://schemas.microsoft.com/office/powerpoint/2010/main" xmlns="" val="62773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EE556E8-492E-4E8F-8E7F-7A7787724D01}" type="datetimeFigureOut">
              <a:rPr lang="en-US" smtClean="0"/>
              <a:pPr/>
              <a:t>7/30/2019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E556E8-492E-4E8F-8E7F-7A7787724D01}" type="datetimeFigureOut">
              <a:rPr lang="en-US" smtClean="0"/>
              <a:pPr/>
              <a:t>7/30/2019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E556E8-492E-4E8F-8E7F-7A7787724D01}" type="datetimeFigureOut">
              <a:rPr lang="en-US" smtClean="0"/>
              <a:pPr/>
              <a:t>7/30/2019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E556E8-492E-4E8F-8E7F-7A7787724D01}" type="datetimeFigureOut">
              <a:rPr lang="en-US" smtClean="0"/>
              <a:pPr/>
              <a:t>7/30/2019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7/30/2019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EE556E8-492E-4E8F-8E7F-7A7787724D01}" type="datetimeFigureOut">
              <a:rPr lang="en-US" smtClean="0"/>
              <a:pPr/>
              <a:t>7/30/2019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EE556E8-492E-4E8F-8E7F-7A7787724D01}" type="datetimeFigureOut">
              <a:rPr lang="en-US" smtClean="0"/>
              <a:pPr/>
              <a:t>7/30/2019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EE556E8-492E-4E8F-8E7F-7A7787724D01}" type="datetimeFigureOut">
              <a:rPr lang="en-US" smtClean="0"/>
              <a:pPr/>
              <a:t>7/30/2019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7/30/2019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7/30/2019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7/30/2019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7/30/2019</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196.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1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22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2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7.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02.gif"/><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3.gif"/><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04.gif"/><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7.xml"/><Relationship Id="rId4" Type="http://schemas.openxmlformats.org/officeDocument/2006/relationships/image" Target="../media/image107.jpeg"/></Relationships>
</file>

<file path=ppt/slides/_rels/slide30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31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18.jpeg"/></Relationships>
</file>

<file path=ppt/slides/_rels/slide31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29.gif"/><Relationship Id="rId2" Type="http://schemas.openxmlformats.org/officeDocument/2006/relationships/image" Target="../media/image128.gif"/><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hyperlink" Target="https://docs.mongodb.com/manual/core/views/" TargetMode="Externa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7.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29.gif"/><Relationship Id="rId2" Type="http://schemas.openxmlformats.org/officeDocument/2006/relationships/image" Target="../media/image128.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gi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7314248" y="4334454"/>
            <a:ext cx="3123793" cy="1990149"/>
          </a:xfrm>
          <a:prstGeom prst="rect">
            <a:avLst/>
          </a:prstGeom>
        </p:spPr>
      </p:pic>
    </p:spTree>
    <p:extLst>
      <p:ext uri="{BB962C8B-B14F-4D97-AF65-F5344CB8AC3E}">
        <p14:creationId xmlns:p14="http://schemas.microsoft.com/office/powerpoint/2010/main" xmlns="" val="15088006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181155977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smtClean="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smtClean="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a:t>
            </a:r>
            <a:r>
              <a:rPr lang="en-US" sz="2000" dirty="0" smtClean="0">
                <a:latin typeface="Calibri" panose="020F0502020204030204" pitchFamily="34" charset="0"/>
                <a:ea typeface="Calibri" panose="020F0502020204030204" pitchFamily="34" charset="0"/>
                <a:cs typeface="Times New Roman" panose="02020603050405020304" pitchFamily="18" charset="0"/>
              </a:rPr>
              <a:t>used to </a:t>
            </a:r>
            <a:r>
              <a:rPr lang="en-US" sz="2000" dirty="0">
                <a:latin typeface="Calibri" panose="020F0502020204030204" pitchFamily="34" charset="0"/>
                <a:ea typeface="Calibri" panose="020F0502020204030204" pitchFamily="34" charset="0"/>
                <a:cs typeface="Times New Roman" panose="02020603050405020304" pitchFamily="18" charset="0"/>
              </a:rPr>
              <a:t>retrieve</a:t>
            </a:r>
            <a:r>
              <a:rPr lang="en-US" sz="2000" dirty="0" smtClean="0">
                <a:latin typeface="Calibri" panose="020F0502020204030204" pitchFamily="34" charset="0"/>
                <a:ea typeface="Calibri" panose="020F0502020204030204" pitchFamily="34" charset="0"/>
                <a:cs typeface="Times New Roman" panose="02020603050405020304" pitchFamily="18" charset="0"/>
              </a:rPr>
              <a:t>, insert, update and </a:t>
            </a:r>
            <a:r>
              <a:rPr lang="en-US" sz="2000" dirty="0">
                <a:latin typeface="Calibri" panose="020F0502020204030204" pitchFamily="34" charset="0"/>
                <a:ea typeface="Calibri" panose="020F0502020204030204" pitchFamily="34" charset="0"/>
                <a:cs typeface="Times New Roman" panose="02020603050405020304" pitchFamily="18" charset="0"/>
              </a:rPr>
              <a:t>delete</a:t>
            </a:r>
            <a:r>
              <a:rPr lang="en-US" sz="2000" dirty="0" smtClean="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data </a:t>
            </a:r>
            <a:r>
              <a:rPr lang="en-US" sz="2000" dirty="0" smtClean="0">
                <a:latin typeface="Calibri" panose="020F0502020204030204" pitchFamily="34" charset="0"/>
                <a:ea typeface="Calibri" panose="020F0502020204030204" pitchFamily="34" charset="0"/>
                <a:cs typeface="Times New Roman" panose="02020603050405020304" pitchFamily="18" charset="0"/>
              </a:rPr>
              <a:t>in/from </a:t>
            </a:r>
            <a:r>
              <a:rPr lang="en-US" sz="2000" dirty="0">
                <a:latin typeface="Calibri" panose="020F0502020204030204" pitchFamily="34" charset="0"/>
                <a:ea typeface="Calibri" panose="020F0502020204030204" pitchFamily="34" charset="0"/>
                <a:cs typeface="Times New Roman" panose="02020603050405020304" pitchFamily="18" charset="0"/>
              </a:rPr>
              <a:t>database.</a:t>
            </a:r>
          </a:p>
        </p:txBody>
      </p:sp>
    </p:spTree>
    <p:extLst>
      <p:ext uri="{BB962C8B-B14F-4D97-AF65-F5344CB8AC3E}">
        <p14:creationId xmlns:p14="http://schemas.microsoft.com/office/powerpoint/2010/main" xmlns="" val="3486328879"/>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smtClean="0"/>
              <a:t>Insert :- </a:t>
            </a:r>
            <a:r>
              <a:rPr lang="en-US" sz="2000" dirty="0"/>
              <a:t>To insert data into a MySQL table, you would need to use the </a:t>
            </a:r>
            <a:r>
              <a:rPr lang="en-US" sz="2000" dirty="0" smtClean="0"/>
              <a:t>INSERT </a:t>
            </a:r>
            <a:r>
              <a:rPr lang="en-US" sz="2000" dirty="0"/>
              <a:t>INTO command. You can </a:t>
            </a:r>
            <a:r>
              <a:rPr lang="en-US" sz="2000" dirty="0" smtClean="0"/>
              <a:t>INSERT data </a:t>
            </a:r>
            <a:r>
              <a:rPr lang="en-US" sz="2000" dirty="0"/>
              <a:t>into the MySQL table by using the mysql&gt; prompt or by using any programming language</a:t>
            </a:r>
            <a:r>
              <a:rPr lang="en-US" sz="2000" dirty="0" smtClean="0"/>
              <a: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smtClean="0"/>
              <a:t>Update :- </a:t>
            </a:r>
            <a:r>
              <a:rPr lang="en-US" sz="2000" dirty="0"/>
              <a:t>We use the UPDATE statement to update existing data in a table. We can use the UPDATE statement to change column values of a single row, a group of rows, or all rows in a table</a:t>
            </a:r>
            <a:r>
              <a:rPr lang="en-US" sz="2000" dirty="0" smtClean="0"/>
              <a:t>. </a:t>
            </a:r>
            <a:r>
              <a:rPr lang="en-US" sz="2000" dirty="0"/>
              <a:t>You can </a:t>
            </a:r>
            <a:r>
              <a:rPr lang="en-US" sz="2000" dirty="0" smtClean="0"/>
              <a:t>UPDATE data in MySQL </a:t>
            </a:r>
            <a:r>
              <a:rPr lang="en-US" sz="2000" dirty="0"/>
              <a:t>table by using the mysql&gt; prompt or by using any programming language</a:t>
            </a:r>
            <a:r>
              <a:rPr lang="en-US" sz="2000" dirty="0" smtClean="0"/>
              <a:t>.</a:t>
            </a:r>
            <a:endParaRPr lang="en-US" sz="2000" dirty="0"/>
          </a:p>
        </p:txBody>
      </p:sp>
    </p:spTree>
    <p:extLst>
      <p:ext uri="{BB962C8B-B14F-4D97-AF65-F5344CB8AC3E}">
        <p14:creationId xmlns:p14="http://schemas.microsoft.com/office/powerpoint/2010/main" xmlns="" val="586251304"/>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smtClean="0"/>
              <a:t>Delete :- </a:t>
            </a:r>
            <a:r>
              <a:rPr lang="en-US" sz="2000" dirty="0"/>
              <a:t>We use the </a:t>
            </a:r>
            <a:r>
              <a:rPr lang="en-US" sz="2000" dirty="0" smtClean="0"/>
              <a:t>DELETE statement </a:t>
            </a:r>
            <a:r>
              <a:rPr lang="en-US" sz="2000" dirty="0"/>
              <a:t>to </a:t>
            </a:r>
            <a:r>
              <a:rPr lang="en-US" sz="2000" dirty="0" smtClean="0"/>
              <a:t>delete existing </a:t>
            </a:r>
            <a:r>
              <a:rPr lang="en-US" sz="2000" dirty="0"/>
              <a:t>data in a table. We can use the </a:t>
            </a:r>
            <a:r>
              <a:rPr lang="en-US" sz="2000" dirty="0" smtClean="0"/>
              <a:t>DELETE statement </a:t>
            </a:r>
            <a:r>
              <a:rPr lang="en-US" sz="2000" dirty="0"/>
              <a:t>to </a:t>
            </a:r>
            <a:r>
              <a:rPr lang="en-US" sz="2000" dirty="0" smtClean="0"/>
              <a:t>delete a </a:t>
            </a:r>
            <a:r>
              <a:rPr lang="en-US" sz="2000" dirty="0"/>
              <a:t>single row, a group of rows, or all rows in a table. You can </a:t>
            </a:r>
            <a:r>
              <a:rPr lang="en-US" sz="2000" dirty="0" smtClean="0"/>
              <a:t>DELETE data from the </a:t>
            </a:r>
            <a:r>
              <a:rPr lang="en-US" sz="2000" dirty="0"/>
              <a:t>MySQL table by using the mysql&gt; prompt or by using any programming language.</a:t>
            </a:r>
          </a:p>
          <a:p>
            <a:pPr marL="342900" indent="-342900">
              <a:buFont typeface="Arial" panose="020B0604020202020204" pitchFamily="34" charset="0"/>
              <a:buChar char="•"/>
            </a:pPr>
            <a:endParaRPr lang="en-IN" sz="2000" dirty="0" smtClean="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a:t>
            </a:r>
            <a:r>
              <a:rPr lang="en-IN" sz="2000" dirty="0" smtClean="0"/>
              <a:t>:- </a:t>
            </a:r>
            <a:r>
              <a:rPr lang="en-US" sz="2000" dirty="0"/>
              <a:t>The </a:t>
            </a:r>
            <a:r>
              <a:rPr lang="en-US" sz="2000" dirty="0" smtClean="0"/>
              <a:t>SELECT</a:t>
            </a:r>
            <a:r>
              <a:rPr lang="en-US" sz="2000" dirty="0"/>
              <a:t> command is used to fetch data from the MySQL database</a:t>
            </a:r>
            <a:r>
              <a:rPr lang="en-US" sz="2000" dirty="0" smtClean="0"/>
              <a:t>. </a:t>
            </a:r>
            <a:r>
              <a:rPr lang="en-US" sz="2000" dirty="0"/>
              <a:t>You can </a:t>
            </a:r>
            <a:r>
              <a:rPr lang="en-US" sz="2000" dirty="0" smtClean="0"/>
              <a:t>fetch data </a:t>
            </a:r>
            <a:r>
              <a:rPr lang="en-US" sz="2000" dirty="0"/>
              <a:t>from the MySQL table by using the mysql&gt; prompt or by using any programming language.</a:t>
            </a:r>
          </a:p>
        </p:txBody>
      </p:sp>
    </p:spTree>
    <p:extLst>
      <p:ext uri="{BB962C8B-B14F-4D97-AF65-F5344CB8AC3E}">
        <p14:creationId xmlns:p14="http://schemas.microsoft.com/office/powerpoint/2010/main" xmlns="" val="465301402"/>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Tree>
    <p:extLst>
      <p:ext uri="{BB962C8B-B14F-4D97-AF65-F5344CB8AC3E}">
        <p14:creationId xmlns:p14="http://schemas.microsoft.com/office/powerpoint/2010/main" xmlns="" val="109289233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51689213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92608" y="3200402"/>
            <a:ext cx="7825207" cy="407679"/>
          </a:xfrm>
          <a:prstGeom prst="rect">
            <a:avLst/>
          </a:prstGeom>
        </p:spPr>
      </p:pic>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676182" y="1447800"/>
            <a:ext cx="8838049"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1599992" y="2340114"/>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a:stretch>
            <a:fillRect/>
          </a:stretch>
        </p:blipFill>
        <p:spPr>
          <a:xfrm>
            <a:off x="1676182" y="5027710"/>
            <a:ext cx="8897814" cy="724264"/>
          </a:xfrm>
          <a:prstGeom prst="rect">
            <a:avLst/>
          </a:prstGeom>
        </p:spPr>
      </p:pic>
    </p:spTree>
    <p:extLst>
      <p:ext uri="{BB962C8B-B14F-4D97-AF65-F5344CB8AC3E}">
        <p14:creationId xmlns:p14="http://schemas.microsoft.com/office/powerpoint/2010/main" xmlns="" val="137627057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8266582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1599992" y="3389531"/>
            <a:ext cx="8990430" cy="400050"/>
          </a:xfrm>
          <a:prstGeom prst="rect">
            <a:avLst/>
          </a:prstGeom>
        </p:spPr>
      </p:pic>
    </p:spTree>
    <p:extLst>
      <p:ext uri="{BB962C8B-B14F-4D97-AF65-F5344CB8AC3E}">
        <p14:creationId xmlns:p14="http://schemas.microsoft.com/office/powerpoint/2010/main" xmlns="" val="27369041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xmlns="" val="7445163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019017" y="3757934"/>
            <a:ext cx="4202657" cy="2185666"/>
          </a:xfrm>
          <a:prstGeom prst="rect">
            <a:avLst/>
          </a:prstGeom>
        </p:spPr>
      </p:pic>
      <p:sp>
        <p:nvSpPr>
          <p:cNvPr id="5" name="TextBox 4"/>
          <p:cNvSpPr txBox="1"/>
          <p:nvPr/>
        </p:nvSpPr>
        <p:spPr>
          <a:xfrm>
            <a:off x="1599992" y="3581402"/>
            <a:ext cx="6628537" cy="1446550"/>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xmlns="" val="22851364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182" y="1563469"/>
            <a:ext cx="8838049"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599992" y="2416076"/>
            <a:ext cx="899043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xmlns="" val="128766601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a:t>
            </a:r>
            <a:r>
              <a:rPr lang="en-IN"/>
              <a:t>smaller values</a:t>
            </a:r>
            <a:endParaRPr lang="en-IN" dirty="0"/>
          </a:p>
        </p:txBody>
      </p:sp>
      <p:sp>
        <p:nvSpPr>
          <p:cNvPr id="3" name="Rectangle 2"/>
          <p:cNvSpPr/>
          <p:nvPr/>
        </p:nvSpPr>
        <p:spPr>
          <a:xfrm>
            <a:off x="1828562" y="4814386"/>
            <a:ext cx="6010672" cy="369332"/>
          </a:xfrm>
          <a:prstGeom prst="rect">
            <a:avLst/>
          </a:prstGeom>
        </p:spPr>
        <p:txBody>
          <a:bodyPr wrap="none">
            <a:spAutoFit/>
          </a:bodyPr>
          <a:lstStyle/>
          <a:p>
            <a:r>
              <a:rPr lang="en-IN" dirty="0">
                <a:solidFill>
                  <a:srgbClr val="0077AA"/>
                </a:solidFill>
                <a:latin typeface="Gill Sans MT (Body)"/>
                <a:ea typeface="Times New Roman" panose="02020603050405020304" pitchFamily="18" charset="0"/>
              </a:rPr>
              <a:t>UPDATE</a:t>
            </a:r>
            <a:r>
              <a:rPr lang="en-IN" dirty="0">
                <a:latin typeface="Gill Sans MT (Body)"/>
              </a:rPr>
              <a:t> TEMP </a:t>
            </a:r>
            <a:r>
              <a:rPr lang="en-IN" dirty="0">
                <a:solidFill>
                  <a:srgbClr val="0077AA"/>
                </a:solidFill>
                <a:latin typeface="Gill Sans MT (Body)"/>
                <a:ea typeface="Times New Roman" panose="02020603050405020304" pitchFamily="18" charset="0"/>
              </a:rPr>
              <a:t>SET</a:t>
            </a:r>
            <a:r>
              <a:rPr lang="en-IN" dirty="0">
                <a:latin typeface="Gill Sans MT (Body)"/>
              </a:rPr>
              <a:t> C1 = C1 + 1 </a:t>
            </a:r>
            <a:r>
              <a:rPr lang="en-IN" dirty="0">
                <a:solidFill>
                  <a:srgbClr val="0077AA"/>
                </a:solidFill>
                <a:latin typeface="Gill Sans MT (Body)"/>
                <a:ea typeface="Times New Roman" panose="02020603050405020304" pitchFamily="18" charset="0"/>
              </a:rPr>
              <a:t>ORDER</a:t>
            </a:r>
            <a:r>
              <a:rPr lang="en-IN" dirty="0">
                <a:latin typeface="Gill Sans MT (Body)"/>
              </a:rPr>
              <a:t> </a:t>
            </a:r>
            <a:r>
              <a:rPr lang="en-IN" dirty="0">
                <a:solidFill>
                  <a:srgbClr val="0077AA"/>
                </a:solidFill>
                <a:latin typeface="Gill Sans MT (Body)"/>
                <a:ea typeface="Times New Roman" panose="02020603050405020304" pitchFamily="18" charset="0"/>
              </a:rPr>
              <a:t>BY</a:t>
            </a:r>
            <a:r>
              <a:rPr lang="en-IN" dirty="0">
                <a:latin typeface="Gill Sans MT (Body)"/>
              </a:rPr>
              <a:t> C1 </a:t>
            </a:r>
            <a:r>
              <a:rPr lang="en-IN" dirty="0">
                <a:solidFill>
                  <a:srgbClr val="0077AA"/>
                </a:solidFill>
                <a:latin typeface="Gill Sans MT (Body)"/>
                <a:ea typeface="Times New Roman" panose="02020603050405020304" pitchFamily="18" charset="0"/>
              </a:rPr>
              <a:t>DESC</a:t>
            </a:r>
            <a:r>
              <a:rPr lang="en-IN" dirty="0">
                <a:latin typeface="Gill Sans MT (Body)"/>
              </a:rPr>
              <a:t>;</a:t>
            </a:r>
          </a:p>
        </p:txBody>
      </p:sp>
    </p:spTree>
    <p:extLst>
      <p:ext uri="{BB962C8B-B14F-4D97-AF65-F5344CB8AC3E}">
        <p14:creationId xmlns:p14="http://schemas.microsoft.com/office/powerpoint/2010/main" xmlns="" val="428056077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182" y="2667000"/>
            <a:ext cx="8838049"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599992" y="4373940"/>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289377027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xmlns="" val="418682776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182" y="2590802"/>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59809503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3802" y="1295400"/>
            <a:ext cx="914281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xmlns="" val="385073700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xmlns="" val="265356286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xmlns="" val="20000"/>
                    </a:ext>
                  </a:extLst>
                </a:gridCol>
                <a:gridCol w="1807646">
                  <a:extLst>
                    <a:ext uri="{9D8B030D-6E8A-4147-A177-3AD203B41FA5}">
                      <a16:colId xmlns:a16="http://schemas.microsoft.com/office/drawing/2014/main" xmlns="" val="20001"/>
                    </a:ext>
                  </a:extLst>
                </a:gridCol>
                <a:gridCol w="2164831">
                  <a:extLst>
                    <a:ext uri="{9D8B030D-6E8A-4147-A177-3AD203B41FA5}">
                      <a16:colId xmlns:a16="http://schemas.microsoft.com/office/drawing/2014/main" xmlns="" val="20002"/>
                    </a:ext>
                  </a:extLst>
                </a:gridCol>
                <a:gridCol w="2404965">
                  <a:extLst>
                    <a:ext uri="{9D8B030D-6E8A-4147-A177-3AD203B41FA5}">
                      <a16:colId xmlns:a16="http://schemas.microsoft.com/office/drawing/2014/main" xmlns=""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xmlns="" val="46932828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xmlns="" val="20000"/>
                    </a:ext>
                  </a:extLst>
                </a:gridCol>
                <a:gridCol w="1807646">
                  <a:extLst>
                    <a:ext uri="{9D8B030D-6E8A-4147-A177-3AD203B41FA5}">
                      <a16:colId xmlns:a16="http://schemas.microsoft.com/office/drawing/2014/main" xmlns="" val="20001"/>
                    </a:ext>
                  </a:extLst>
                </a:gridCol>
                <a:gridCol w="2164831">
                  <a:extLst>
                    <a:ext uri="{9D8B030D-6E8A-4147-A177-3AD203B41FA5}">
                      <a16:colId xmlns:a16="http://schemas.microsoft.com/office/drawing/2014/main" xmlns="" val="20002"/>
                    </a:ext>
                  </a:extLst>
                </a:gridCol>
                <a:gridCol w="2404965">
                  <a:extLst>
                    <a:ext uri="{9D8B030D-6E8A-4147-A177-3AD203B41FA5}">
                      <a16:colId xmlns:a16="http://schemas.microsoft.com/office/drawing/2014/main" xmlns=""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xmlns="" val="231019177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xmlns="" val="20000"/>
                    </a:ext>
                  </a:extLst>
                </a:gridCol>
                <a:gridCol w="892792">
                  <a:extLst>
                    <a:ext uri="{9D8B030D-6E8A-4147-A177-3AD203B41FA5}">
                      <a16:colId xmlns:a16="http://schemas.microsoft.com/office/drawing/2014/main" xmlns="" val="20001"/>
                    </a:ext>
                  </a:extLst>
                </a:gridCol>
                <a:gridCol w="1011960">
                  <a:extLst>
                    <a:ext uri="{9D8B030D-6E8A-4147-A177-3AD203B41FA5}">
                      <a16:colId xmlns:a16="http://schemas.microsoft.com/office/drawing/2014/main" xmlns="" val="20002"/>
                    </a:ext>
                  </a:extLst>
                </a:gridCol>
                <a:gridCol w="1373375">
                  <a:extLst>
                    <a:ext uri="{9D8B030D-6E8A-4147-A177-3AD203B41FA5}">
                      <a16:colId xmlns:a16="http://schemas.microsoft.com/office/drawing/2014/main" xmlns="" val="20003"/>
                    </a:ext>
                  </a:extLst>
                </a:gridCol>
                <a:gridCol w="1445658">
                  <a:extLst>
                    <a:ext uri="{9D8B030D-6E8A-4147-A177-3AD203B41FA5}">
                      <a16:colId xmlns:a16="http://schemas.microsoft.com/office/drawing/2014/main" xmlns=""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5"/>
                  </a:ext>
                </a:extLst>
              </a:tr>
            </a:tbl>
          </a:graphicData>
        </a:graphic>
      </p:graphicFrame>
      <p:graphicFrame>
        <p:nvGraphicFramePr>
          <p:cNvPr id="6" name="Table 5"/>
          <p:cNvGraphicFramePr>
            <a:graphicFrameLocks noGrp="1"/>
          </p:cNvGraphicFramePr>
          <p:nvPr>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xmlns="" val="20000"/>
                    </a:ext>
                  </a:extLst>
                </a:gridCol>
                <a:gridCol w="962401">
                  <a:extLst>
                    <a:ext uri="{9D8B030D-6E8A-4147-A177-3AD203B41FA5}">
                      <a16:colId xmlns:a16="http://schemas.microsoft.com/office/drawing/2014/main" xmlns="" val="20001"/>
                    </a:ext>
                  </a:extLst>
                </a:gridCol>
                <a:gridCol w="1042602">
                  <a:extLst>
                    <a:ext uri="{9D8B030D-6E8A-4147-A177-3AD203B41FA5}">
                      <a16:colId xmlns:a16="http://schemas.microsoft.com/office/drawing/2014/main" xmlns=""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36658724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761859" y="2209800"/>
            <a:ext cx="1219041" cy="1685178"/>
          </a:xfrm>
          <a:prstGeom prst="rect">
            <a:avLst/>
          </a:prstGeom>
        </p:spPr>
      </p:pic>
      <p:sp>
        <p:nvSpPr>
          <p:cNvPr id="3" name="Rectangle 2"/>
          <p:cNvSpPr/>
          <p:nvPr/>
        </p:nvSpPr>
        <p:spPr>
          <a:xfrm>
            <a:off x="1752372" y="152400"/>
            <a:ext cx="8609479"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5" name="Rectangle 4"/>
          <p:cNvSpPr/>
          <p:nvPr/>
        </p:nvSpPr>
        <p:spPr>
          <a:xfrm>
            <a:off x="1752372" y="4133672"/>
            <a:ext cx="8609479" cy="1200329"/>
          </a:xfrm>
          <a:prstGeom prst="rect">
            <a:avLst/>
          </a:prstGeom>
        </p:spPr>
        <p:txBody>
          <a:bodyPr wrap="square">
            <a:spAutoFit/>
          </a:bodyPr>
          <a:lstStyle/>
          <a:p>
            <a:r>
              <a:rPr lang="en-US" dirty="0">
                <a:solidFill>
                  <a:srgbClr val="222222"/>
                </a:solidFill>
                <a:latin typeface="arial" panose="020B0604020202020204" pitchFamily="34" charset="0"/>
              </a:rPr>
              <a:t>The most simple answer is we </a:t>
            </a:r>
            <a:r>
              <a:rPr lang="en-US" b="1" dirty="0">
                <a:solidFill>
                  <a:srgbClr val="222222"/>
                </a:solidFill>
                <a:latin typeface="arial" panose="020B0604020202020204" pitchFamily="34" charset="0"/>
              </a:rPr>
              <a:t>need databases</a:t>
            </a:r>
            <a:r>
              <a:rPr lang="en-US" dirty="0">
                <a:solidFill>
                  <a:srgbClr val="222222"/>
                </a:solidFill>
                <a:latin typeface="arial" panose="020B0604020202020204" pitchFamily="34" charset="0"/>
              </a:rPr>
              <a:t> b/c they organize data in a manner which allows us to query data, sort data, and manipulate data in various ways. </a:t>
            </a:r>
            <a:r>
              <a:rPr lang="en-US" dirty="0" smtClean="0">
                <a:solidFill>
                  <a:srgbClr val="222222"/>
                </a:solidFill>
                <a:latin typeface="arial" panose="020B0604020202020204" pitchFamily="34" charset="0"/>
              </a:rPr>
              <a:t>We</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need</a:t>
            </a:r>
            <a:r>
              <a:rPr lang="en-US" dirty="0">
                <a:solidFill>
                  <a:srgbClr val="222222"/>
                </a:solidFill>
                <a:latin typeface="arial" panose="020B0604020202020204" pitchFamily="34" charset="0"/>
              </a:rPr>
              <a:t> some way to collect, store, retrieve, </a:t>
            </a:r>
            <a:r>
              <a:rPr lang="en-US" dirty="0" smtClean="0">
                <a:solidFill>
                  <a:srgbClr val="222222"/>
                </a:solidFill>
                <a:latin typeface="arial" panose="020B0604020202020204" pitchFamily="34" charset="0"/>
              </a:rPr>
              <a:t>sort, and </a:t>
            </a:r>
            <a:r>
              <a:rPr lang="en-US" dirty="0">
                <a:solidFill>
                  <a:srgbClr val="222222"/>
                </a:solidFill>
                <a:latin typeface="arial" panose="020B0604020202020204" pitchFamily="34" charset="0"/>
              </a:rPr>
              <a:t>manipulate the data of the world. </a:t>
            </a:r>
            <a:r>
              <a:rPr lang="en-US" b="1" dirty="0">
                <a:solidFill>
                  <a:srgbClr val="222222"/>
                </a:solidFill>
                <a:latin typeface="arial" panose="020B0604020202020204" pitchFamily="34" charset="0"/>
              </a:rPr>
              <a:t>Databases</a:t>
            </a:r>
            <a:r>
              <a:rPr lang="en-US" dirty="0">
                <a:solidFill>
                  <a:srgbClr val="222222"/>
                </a:solidFill>
                <a:latin typeface="arial" panose="020B0604020202020204" pitchFamily="34" charset="0"/>
              </a:rPr>
              <a:t> allow us to do this.</a:t>
            </a:r>
            <a:endParaRPr lang="en-US" dirty="0"/>
          </a:p>
        </p:txBody>
      </p:sp>
    </p:spTree>
    <p:extLst>
      <p:ext uri="{BB962C8B-B14F-4D97-AF65-F5344CB8AC3E}">
        <p14:creationId xmlns:p14="http://schemas.microsoft.com/office/powerpoint/2010/main" xmlns="" val="239324491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spTree>
    <p:extLst>
      <p:ext uri="{BB962C8B-B14F-4D97-AF65-F5344CB8AC3E}">
        <p14:creationId xmlns:p14="http://schemas.microsoft.com/office/powerpoint/2010/main" xmlns="" val="416956747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228946546"/>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152632072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Tree>
    <p:extLst>
      <p:ext uri="{BB962C8B-B14F-4D97-AF65-F5344CB8AC3E}">
        <p14:creationId xmlns:p14="http://schemas.microsoft.com/office/powerpoint/2010/main" xmlns="" val="267213153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904752" y="228602"/>
            <a:ext cx="8380909"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xmlns="" val="236767719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1717120" y="1917680"/>
            <a:ext cx="8750975" cy="341632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658556" y="753070"/>
            <a:ext cx="8868104"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xmlns="" val="202258079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676182" y="1813173"/>
            <a:ext cx="8838049"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625323" y="137160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4" name="Rectangle 3"/>
          <p:cNvSpPr/>
          <p:nvPr/>
        </p:nvSpPr>
        <p:spPr>
          <a:xfrm>
            <a:off x="1676182" y="2575173"/>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4696363"/>
            <a:ext cx="8750975"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xmlns="" val="5999451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12" name="Rectangle 11"/>
          <p:cNvSpPr/>
          <p:nvPr/>
        </p:nvSpPr>
        <p:spPr>
          <a:xfrm>
            <a:off x="1625323" y="142869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1981200"/>
            <a:ext cx="8750975" cy="707886"/>
          </a:xfrm>
          <a:prstGeom prst="rect">
            <a:avLst/>
          </a:prstGeom>
          <a:solidFill>
            <a:schemeClr val="bg1"/>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741487" y="3124202"/>
            <a:ext cx="8685669" cy="1323439"/>
          </a:xfrm>
          <a:prstGeom prst="rect">
            <a:avLst/>
          </a:prstGeom>
          <a:solidFill>
            <a:schemeClr val="bg1"/>
          </a:solidFill>
        </p:spPr>
        <p:txBody>
          <a:bodyPr wrap="square">
            <a:spAutoFit/>
          </a:bodyPr>
          <a:lstStyle/>
          <a:p>
            <a:pPr latinLnBrk="1"/>
            <a:r>
              <a:rPr lang="en-IN" sz="2000" dirty="0">
                <a:latin typeface="inherit"/>
              </a:rPr>
              <a:t>SELECT </a:t>
            </a:r>
            <a:r>
              <a:rPr lang="en-IN" sz="2000" dirty="0">
                <a:latin typeface="Liberation Mono"/>
              </a:rPr>
              <a:t>orderNumber</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latin typeface="inherit"/>
              </a:rPr>
              <a:t>SUM</a:t>
            </a:r>
            <a:r>
              <a:rPr lang="en-IN" sz="2000" dirty="0">
                <a:latin typeface="Liberation Mono"/>
              </a:rPr>
              <a:t>(price</a:t>
            </a:r>
            <a:r>
              <a:rPr lang="en-IN" sz="2000" dirty="0">
                <a:latin typeface="inherit"/>
              </a:rPr>
              <a:t> </a:t>
            </a:r>
            <a:r>
              <a:rPr lang="en-IN" sz="2000" dirty="0">
                <a:latin typeface="Liberation Mono"/>
              </a:rPr>
              <a:t>*</a:t>
            </a:r>
            <a:r>
              <a:rPr lang="en-IN" sz="2000" dirty="0">
                <a:latin typeface="inherit"/>
              </a:rPr>
              <a:t> </a:t>
            </a:r>
            <a:r>
              <a:rPr lang="en-IN" sz="2000" dirty="0">
                <a:latin typeface="Liberation Mono"/>
              </a:rPr>
              <a:t>quantity)</a:t>
            </a:r>
            <a:r>
              <a:rPr lang="en-IN" sz="2000" dirty="0">
                <a:latin typeface="inherit"/>
              </a:rPr>
              <a:t> </a:t>
            </a:r>
            <a:r>
              <a:rPr lang="en-IN" sz="2000" dirty="0">
                <a:latin typeface="Liberation Mono"/>
              </a:rPr>
              <a:t>total</a:t>
            </a:r>
          </a:p>
          <a:p>
            <a:pPr latinLnBrk="1"/>
            <a:r>
              <a:rPr lang="en-IN" sz="2000" dirty="0">
                <a:latin typeface="inherit"/>
              </a:rPr>
              <a:t>FROM </a:t>
            </a:r>
            <a:r>
              <a:rPr lang="en-IN" sz="2000" dirty="0">
                <a:latin typeface="Liberation Mono"/>
              </a:rPr>
              <a:t>orderdetails</a:t>
            </a:r>
          </a:p>
          <a:p>
            <a:pPr latinLnBrk="1"/>
            <a:r>
              <a:rPr lang="en-IN" sz="2000" dirty="0">
                <a:latin typeface="inherit"/>
              </a:rPr>
              <a:t>GROUP BY </a:t>
            </a:r>
            <a:r>
              <a:rPr lang="en-IN" sz="2000" dirty="0">
                <a:latin typeface="Liberation Mono"/>
              </a:rPr>
              <a:t>`</a:t>
            </a:r>
            <a:r>
              <a:rPr lang="en-IN" sz="2000" dirty="0">
                <a:latin typeface="inherit"/>
              </a:rPr>
              <a:t>Order no</a:t>
            </a:r>
            <a:r>
              <a:rPr lang="en-IN" sz="2000" dirty="0">
                <a:latin typeface="Liberation Mono"/>
              </a:rPr>
              <a:t>.`</a:t>
            </a:r>
          </a:p>
          <a:p>
            <a:pPr latinLnBrk="1"/>
            <a:r>
              <a:rPr lang="en-IN" sz="2000" dirty="0">
                <a:latin typeface="inherit"/>
              </a:rPr>
              <a:t>HAVING </a:t>
            </a:r>
            <a:r>
              <a:rPr lang="en-IN" sz="2000" dirty="0">
                <a:latin typeface="Liberation Mono"/>
              </a:rPr>
              <a:t>total</a:t>
            </a:r>
            <a:r>
              <a:rPr lang="en-IN" sz="2000" dirty="0">
                <a:latin typeface="inherit"/>
              </a:rPr>
              <a:t> &gt; </a:t>
            </a:r>
            <a:r>
              <a:rPr lang="en-IN" sz="2000" dirty="0">
                <a:latin typeface="Liberation Mono"/>
              </a:rPr>
              <a:t>60000;</a:t>
            </a:r>
          </a:p>
        </p:txBody>
      </p:sp>
    </p:spTree>
    <p:extLst>
      <p:ext uri="{BB962C8B-B14F-4D97-AF65-F5344CB8AC3E}">
        <p14:creationId xmlns:p14="http://schemas.microsoft.com/office/powerpoint/2010/main" xmlns="" val="91742774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p14="http://schemas.microsoft.com/office/powerpoint/2010/main" xmlns="" val="233537017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xmlns="" val="41694956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14401"/>
            <a:ext cx="8685669"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372" y="2895602"/>
            <a:ext cx="8685669"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xmlns=""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xmlns=""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xmlns=""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476158" y="3733802"/>
            <a:ext cx="3816226" cy="2821057"/>
          </a:xfrm>
          <a:prstGeom prst="rect">
            <a:avLst/>
          </a:prstGeom>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514273" y="3200400"/>
            <a:ext cx="7161868" cy="816890"/>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952355" y="4196938"/>
            <a:ext cx="5714256" cy="2324100"/>
          </a:xfrm>
          <a:prstGeom prst="rect">
            <a:avLst/>
          </a:prstGeom>
        </p:spPr>
      </p:pic>
    </p:spTree>
    <p:extLst>
      <p:ext uri="{BB962C8B-B14F-4D97-AF65-F5344CB8AC3E}">
        <p14:creationId xmlns:p14="http://schemas.microsoft.com/office/powerpoint/2010/main" xmlns="" val="39087562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676183" y="663714"/>
            <a:ext cx="284528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115" y="740658"/>
            <a:ext cx="5257116"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182" y="4819473"/>
            <a:ext cx="8809355"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1776421" y="1511536"/>
            <a:ext cx="8643514" cy="3090666"/>
          </a:xfrm>
          <a:prstGeom prst="rect">
            <a:avLst/>
          </a:prstGeom>
        </p:spPr>
      </p:pic>
    </p:spTree>
    <p:extLst>
      <p:ext uri="{BB962C8B-B14F-4D97-AF65-F5344CB8AC3E}">
        <p14:creationId xmlns:p14="http://schemas.microsoft.com/office/powerpoint/2010/main" xmlns="" val="218322335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1828562" y="3581400"/>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1828562" y="130314"/>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1828562" y="4388383"/>
            <a:ext cx="8533289" cy="1179169"/>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676182" y="5613266"/>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676182" y="944289"/>
            <a:ext cx="8761859"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1752372" y="1721401"/>
            <a:ext cx="7995962" cy="440781"/>
          </a:xfrm>
          <a:prstGeom prst="rect">
            <a:avLst/>
          </a:prstGeom>
        </p:spPr>
      </p:pic>
    </p:spTree>
    <p:extLst>
      <p:ext uri="{BB962C8B-B14F-4D97-AF65-F5344CB8AC3E}">
        <p14:creationId xmlns:p14="http://schemas.microsoft.com/office/powerpoint/2010/main" xmlns="" val="105718492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47974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665298" y="4953002"/>
            <a:ext cx="8859818"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88882" y="680592"/>
            <a:ext cx="8838048"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676182" y="2695309"/>
            <a:ext cx="882534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xmlns="" val="1630039859"/>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349516"/>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676182" y="703183"/>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583666" y="2356591"/>
            <a:ext cx="9023082"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3515243402"/>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xmlns="" val="191074373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nvPr>
        </p:nvGraphicFramePr>
        <p:xfrm>
          <a:off x="1676182" y="596900"/>
          <a:ext cx="8838049" cy="5794782"/>
        </p:xfrm>
        <a:graphic>
          <a:graphicData uri="http://schemas.openxmlformats.org/drawingml/2006/table">
            <a:tbl>
              <a:tblPr>
                <a:tableStyleId>{616DA210-FB5B-4158-B5E0-FEB733F419BA}</a:tableStyleId>
              </a:tblPr>
              <a:tblGrid>
                <a:gridCol w="2971413">
                  <a:extLst>
                    <a:ext uri="{9D8B030D-6E8A-4147-A177-3AD203B41FA5}">
                      <a16:colId xmlns:a16="http://schemas.microsoft.com/office/drawing/2014/main" xmlns="" val="20000"/>
                    </a:ext>
                  </a:extLst>
                </a:gridCol>
                <a:gridCol w="5866636">
                  <a:extLst>
                    <a:ext uri="{9D8B030D-6E8A-4147-A177-3AD203B41FA5}">
                      <a16:colId xmlns:a16="http://schemas.microsoft.com/office/drawing/2014/main" xmlns=""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8"/>
                  </a:ext>
                </a:extLst>
              </a:tr>
            </a:tbl>
          </a:graphicData>
        </a:graphic>
      </p:graphicFrame>
    </p:spTree>
    <p:extLst>
      <p:ext uri="{BB962C8B-B14F-4D97-AF65-F5344CB8AC3E}">
        <p14:creationId xmlns:p14="http://schemas.microsoft.com/office/powerpoint/2010/main" xmlns="" val="3840566753"/>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BETWEEN ... AND ...</a:t>
            </a:r>
          </a:p>
        </p:txBody>
      </p:sp>
      <p:sp>
        <p:nvSpPr>
          <p:cNvPr id="12" name="Rectangle 11"/>
          <p:cNvSpPr/>
          <p:nvPr/>
        </p:nvSpPr>
        <p:spPr>
          <a:xfrm>
            <a:off x="1625323" y="1581090"/>
            <a:ext cx="4165125"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Comparison </a:t>
            </a:r>
            <a:r>
              <a:rPr lang="en-IN" sz="2000" b="1" i="1" dirty="0">
                <a:latin typeface="Arial" pitchFamily="34" charset="0"/>
                <a:cs typeface="Arial" pitchFamily="34" charset="0"/>
              </a:rPr>
              <a:t>BETWEEN ... AND ...</a:t>
            </a:r>
            <a:endParaRPr lang="en-IN" sz="2000" dirty="0">
              <a:latin typeface="Arial" panose="020B0604020202020204" pitchFamily="34" charset="0"/>
              <a:cs typeface="Arial" panose="020B0604020202020204" pitchFamily="34" charset="0"/>
            </a:endParaRPr>
          </a:p>
        </p:txBody>
      </p:sp>
      <p:sp>
        <p:nvSpPr>
          <p:cNvPr id="6" name="Rectangle 5"/>
          <p:cNvSpPr/>
          <p:nvPr/>
        </p:nvSpPr>
        <p:spPr>
          <a:xfrm>
            <a:off x="1523802" y="131430"/>
            <a:ext cx="5268000"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a:stretch>
            <a:fillRect/>
          </a:stretch>
        </p:blipFill>
        <p:spPr>
          <a:xfrm>
            <a:off x="1626012" y="2374647"/>
            <a:ext cx="7552332" cy="341607"/>
          </a:xfrm>
          <a:prstGeom prst="rect">
            <a:avLst/>
          </a:prstGeom>
        </p:spPr>
      </p:pic>
      <p:pic>
        <p:nvPicPr>
          <p:cNvPr id="7" name="Picture 6"/>
          <p:cNvPicPr>
            <a:picLocks noChangeAspect="1"/>
          </p:cNvPicPr>
          <p:nvPr/>
        </p:nvPicPr>
        <p:blipFill>
          <a:blip r:embed="rId3"/>
          <a:stretch>
            <a:fillRect/>
          </a:stretch>
        </p:blipFill>
        <p:spPr>
          <a:xfrm>
            <a:off x="1622407" y="2923711"/>
            <a:ext cx="7567512" cy="371972"/>
          </a:xfrm>
          <a:prstGeom prst="rect">
            <a:avLst/>
          </a:prstGeom>
        </p:spPr>
      </p:pic>
      <p:sp>
        <p:nvSpPr>
          <p:cNvPr id="2" name="Rectangle 1"/>
          <p:cNvSpPr/>
          <p:nvPr/>
        </p:nvSpPr>
        <p:spPr>
          <a:xfrm>
            <a:off x="1622407" y="728989"/>
            <a:ext cx="8915482"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779562" y="1501914"/>
            <a:ext cx="4908819"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xmlns="" val="39870325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3352800"/>
            <a:ext cx="8838049"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xmlns="" val="159124334"/>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3" name="Rectangle 2"/>
          <p:cNvSpPr/>
          <p:nvPr/>
        </p:nvSpPr>
        <p:spPr>
          <a:xfrm>
            <a:off x="1752372" y="838200"/>
            <a:ext cx="8685669" cy="286232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xmlns="" val="31219889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980942" y="2957689"/>
            <a:ext cx="8152339" cy="3406422"/>
          </a:xfrm>
          <a:prstGeom prst="rect">
            <a:avLst/>
          </a:prstGeom>
        </p:spPr>
      </p:pic>
    </p:spTree>
    <p:extLst>
      <p:ext uri="{BB962C8B-B14F-4D97-AF65-F5344CB8AC3E}">
        <p14:creationId xmlns:p14="http://schemas.microsoft.com/office/powerpoint/2010/main" xmlns="" val="123537432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xmlns="" val="4188442695"/>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xmlns="" val="20000"/>
                    </a:ext>
                  </a:extLst>
                </a:gridCol>
                <a:gridCol w="5942826">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xmlns=""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xmlns="" val="194229475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xmlns="" val="4156084060"/>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xmlns="" val="20000"/>
                    </a:ext>
                  </a:extLst>
                </a:gridCol>
                <a:gridCol w="5942826">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xmlns=""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xmlns="" val="188248784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41589592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1614438" y="857073"/>
            <a:ext cx="8888910"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1614438" y="2477871"/>
            <a:ext cx="8888910" cy="646331"/>
          </a:xfrm>
          <a:prstGeom prst="rect">
            <a:avLst/>
          </a:prstGeom>
          <a:solidFill>
            <a:schemeClr val="bg1"/>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1523801" y="3429000"/>
            <a:ext cx="906662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4042003300"/>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01039700"/>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IFNULL function</a:t>
            </a:r>
          </a:p>
        </p:txBody>
      </p:sp>
      <p:sp>
        <p:nvSpPr>
          <p:cNvPr id="2" name="Rectangle 1"/>
          <p:cNvSpPr/>
          <p:nvPr/>
        </p:nvSpPr>
        <p:spPr>
          <a:xfrm>
            <a:off x="1625322" y="1371602"/>
            <a:ext cx="8888910"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510184"/>
            <a:ext cx="8838048"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182" y="3048002"/>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xmlns="" val="1259599816"/>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12" name="Rectangle 11"/>
          <p:cNvSpPr/>
          <p:nvPr/>
        </p:nvSpPr>
        <p:spPr>
          <a:xfrm>
            <a:off x="1625323" y="819090"/>
            <a:ext cx="149847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 function</a:t>
            </a:r>
          </a:p>
        </p:txBody>
      </p:sp>
      <p:sp>
        <p:nvSpPr>
          <p:cNvPr id="2" name="Rectangle 1"/>
          <p:cNvSpPr/>
          <p:nvPr/>
        </p:nvSpPr>
        <p:spPr>
          <a:xfrm>
            <a:off x="1625322" y="1371602"/>
            <a:ext cx="8888910"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240578"/>
            <a:ext cx="8838048"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182" y="2819402"/>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xmlns="" val="2483889552"/>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NULLIF function</a:t>
            </a:r>
          </a:p>
        </p:txBody>
      </p:sp>
      <p:sp>
        <p:nvSpPr>
          <p:cNvPr id="2" name="Rectangle 1"/>
          <p:cNvSpPr/>
          <p:nvPr/>
        </p:nvSpPr>
        <p:spPr>
          <a:xfrm>
            <a:off x="1625322" y="1371600"/>
            <a:ext cx="8888910"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1981200"/>
            <a:ext cx="8838048"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182" y="2514600"/>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61529199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xmlns="" val="237495811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xmlns="" val="109628645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182" y="933304"/>
            <a:ext cx="8838049"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676182" y="2691827"/>
            <a:ext cx="8838049"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190454" y="3251202"/>
            <a:ext cx="3352364" cy="3489707"/>
          </a:xfrm>
          <a:prstGeom prst="rect">
            <a:avLst/>
          </a:prstGeom>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1676182" y="4079811"/>
            <a:ext cx="8838049" cy="1635191"/>
          </a:xfrm>
          <a:prstGeom prst="rect">
            <a:avLst/>
          </a:prstGeom>
          <a:solidFill>
            <a:schemeClr val="bg1"/>
          </a:solidFill>
        </p:spPr>
        <p:txBody>
          <a:bodyPr wrap="square">
            <a:spAutoFit/>
          </a:bodyPr>
          <a:lstStyle/>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676182" y="193610"/>
            <a:ext cx="8838049" cy="1635191"/>
          </a:xfrm>
          <a:prstGeom prst="rect">
            <a:avLst/>
          </a:prstGeom>
          <a:solidFill>
            <a:schemeClr val="bg1"/>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676182" y="3059026"/>
            <a:ext cx="8838049"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xmlns="" val="2009809066"/>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1919634636"/>
              </p:ext>
            </p:extLst>
          </p:nvPr>
        </p:nvGraphicFramePr>
        <p:xfrm>
          <a:off x="1676182" y="259588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xmlns="" val="20000"/>
                    </a:ext>
                  </a:extLst>
                </a:gridCol>
                <a:gridCol w="7161868">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xmlns=""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xmlns=""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xmlns=""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xmlns="" val="10007"/>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676183" y="5638800"/>
            <a:ext cx="5361877" cy="342900"/>
          </a:xfrm>
          <a:prstGeom prst="rect">
            <a:avLst/>
          </a:prstGeom>
        </p:spPr>
      </p:pic>
      <p:pic>
        <p:nvPicPr>
          <p:cNvPr id="7" name="Picture 6"/>
          <p:cNvPicPr>
            <a:picLocks noChangeAspect="1"/>
          </p:cNvPicPr>
          <p:nvPr/>
        </p:nvPicPr>
        <p:blipFill>
          <a:blip r:embed="rId3"/>
          <a:stretch>
            <a:fillRect/>
          </a:stretch>
        </p:blipFill>
        <p:spPr>
          <a:xfrm>
            <a:off x="1752372" y="6096000"/>
            <a:ext cx="4628547" cy="285750"/>
          </a:xfrm>
          <a:prstGeom prst="rect">
            <a:avLst/>
          </a:prstGeom>
        </p:spPr>
      </p:pic>
    </p:spTree>
    <p:extLst>
      <p:ext uri="{BB962C8B-B14F-4D97-AF65-F5344CB8AC3E}">
        <p14:creationId xmlns:p14="http://schemas.microsoft.com/office/powerpoint/2010/main" xmlns="" val="3770038632"/>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3181661891"/>
              </p:ext>
            </p:extLst>
          </p:nvPr>
        </p:nvGraphicFramePr>
        <p:xfrm>
          <a:off x="1676182" y="2555240"/>
          <a:ext cx="8838050" cy="148336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xmlns="" val="20000"/>
                    </a:ext>
                  </a:extLst>
                </a:gridCol>
                <a:gridCol w="7161868">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Logical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AND, &amp;&amp;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Logical AND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1 AND 1;</a:t>
                      </a: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OR,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Logical OR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1 OR 1;</a:t>
                      </a: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Negates value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NOT 1;</a:t>
                      </a:r>
                    </a:p>
                  </a:txBody>
                  <a:tcPr marL="91428" marR="91428" anchor="ctr">
                    <a:solidFill>
                      <a:schemeClr val="bg1"/>
                    </a:solidFill>
                  </a:tcPr>
                </a:tc>
                <a:extLst>
                  <a:ext uri="{0D108BD9-81ED-4DB2-BD59-A6C34878D82A}">
                    <a16:rowId xmlns:a16="http://schemas.microsoft.com/office/drawing/2014/main" xmlns="" val="10003"/>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182" y="4217077"/>
            <a:ext cx="8838049"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xmlns="" val="3583438689"/>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1978819176"/>
              </p:ext>
            </p:extLst>
          </p:nvPr>
        </p:nvGraphicFramePr>
        <p:xfrm>
          <a:off x="1676182" y="2819400"/>
          <a:ext cx="8838049" cy="3048000"/>
        </p:xfrm>
        <a:graphic>
          <a:graphicData uri="http://schemas.openxmlformats.org/drawingml/2006/table">
            <a:tbl>
              <a:tblPr firstRow="1" bandRow="1">
                <a:tableStyleId>{7E9639D4-E3E2-4D34-9284-5A2195B3D0D7}</a:tableStyleId>
              </a:tblPr>
              <a:tblGrid>
                <a:gridCol w="2971413">
                  <a:extLst>
                    <a:ext uri="{9D8B030D-6E8A-4147-A177-3AD203B41FA5}">
                      <a16:colId xmlns:a16="http://schemas.microsoft.com/office/drawing/2014/main" xmlns="" val="20000"/>
                    </a:ext>
                  </a:extLst>
                </a:gridCol>
                <a:gridCol w="5866636">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 value test</a:t>
                      </a: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NOT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NULL value test</a:t>
                      </a: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ISNULL(expr)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If expr is NULL, ISNULL() returns 1, otherwise it returns 0.</a:t>
                      </a: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STRCMP(expr1,expr2)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anchor="ctr">
                    <a:solidFill>
                      <a:schemeClr val="bg1"/>
                    </a:solidFill>
                  </a:tcPr>
                </a:tc>
                <a:extLst>
                  <a:ext uri="{0D108BD9-81ED-4DB2-BD59-A6C34878D82A}">
                    <a16:rowId xmlns:a16="http://schemas.microsoft.com/office/drawing/2014/main" xmlns=""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LEAST(value1,value2,...)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smallest argument.</a:t>
                      </a:r>
                    </a:p>
                  </a:txBody>
                  <a:tcPr marL="91428" marR="91428" anchor="ctr">
                    <a:solidFill>
                      <a:schemeClr val="bg1"/>
                    </a:solidFill>
                  </a:tcPr>
                </a:tc>
                <a:extLst>
                  <a:ext uri="{0D108BD9-81ED-4DB2-BD59-A6C34878D82A}">
                    <a16:rowId xmlns:a16="http://schemas.microsoft.com/office/drawing/2014/main" xmlns=""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GREATEST(value1,value2,...)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largest argument.</a:t>
                      </a:r>
                    </a:p>
                  </a:txBody>
                  <a:tcPr marL="91428" marR="91428" anchor="ctr">
                    <a:solidFill>
                      <a:schemeClr val="bg1"/>
                    </a:solidFill>
                  </a:tcPr>
                </a:tc>
                <a:extLst>
                  <a:ext uri="{0D108BD9-81ED-4DB2-BD59-A6C34878D82A}">
                    <a16:rowId xmlns:a16="http://schemas.microsoft.com/office/drawing/2014/main" xmlns="" val="10006"/>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xmlns="" val="4159585689"/>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4" name="Rectangle 3"/>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3512405588"/>
              </p:ext>
            </p:extLst>
          </p:nvPr>
        </p:nvGraphicFramePr>
        <p:xfrm>
          <a:off x="1676182" y="2819400"/>
          <a:ext cx="8838049" cy="3012440"/>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xmlns="" val="20000"/>
                    </a:ext>
                  </a:extLst>
                </a:gridCol>
                <a:gridCol w="5790446">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range of values</a:t>
                      </a: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range of values</a:t>
                      </a: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set of values</a:t>
                      </a: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set of values</a:t>
                      </a:r>
                    </a:p>
                  </a:txBody>
                  <a:tcPr marL="91428" marR="91428" anchor="ctr">
                    <a:solidFill>
                      <a:schemeClr val="bg1"/>
                    </a:solidFill>
                  </a:tcPr>
                </a:tc>
                <a:extLst>
                  <a:ext uri="{0D108BD9-81ED-4DB2-BD59-A6C34878D82A}">
                    <a16:rowId xmlns:a16="http://schemas.microsoft.com/office/drawing/2014/main" xmlns=""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anchor="ctr">
                    <a:solidFill>
                      <a:schemeClr val="bg1"/>
                    </a:solidFill>
                  </a:tcPr>
                </a:tc>
                <a:extLst>
                  <a:ext uri="{0D108BD9-81ED-4DB2-BD59-A6C34878D82A}">
                    <a16:rowId xmlns:a16="http://schemas.microsoft.com/office/drawing/2014/main" xmlns=""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Negation of simple pattern matching.</a:t>
                      </a:r>
                    </a:p>
                  </a:txBody>
                  <a:tcPr marL="91428" marR="91428" anchor="ctr">
                    <a:solidFill>
                      <a:schemeClr val="bg1"/>
                    </a:solidFill>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xmlns="" val="1680084581"/>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608" y="3172363"/>
            <a:ext cx="7695198" cy="2246769"/>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xmlns="" val="3820555561"/>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NULL- IS NULL / IS NOT NULL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676182" y="889597"/>
            <a:ext cx="4074670" cy="761978"/>
          </a:xfrm>
          <a:prstGeom prst="rect">
            <a:avLst/>
          </a:prstGeom>
        </p:spPr>
      </p:pic>
      <p:pic>
        <p:nvPicPr>
          <p:cNvPr id="8" name="Picture 7"/>
          <p:cNvPicPr>
            <a:picLocks noChangeAspect="1"/>
          </p:cNvPicPr>
          <p:nvPr/>
        </p:nvPicPr>
        <p:blipFill>
          <a:blip r:embed="rId3"/>
          <a:stretch>
            <a:fillRect/>
          </a:stretch>
        </p:blipFill>
        <p:spPr>
          <a:xfrm>
            <a:off x="6092731" y="841589"/>
            <a:ext cx="4073537" cy="809986"/>
          </a:xfrm>
          <a:prstGeom prst="rect">
            <a:avLst/>
          </a:prstGeom>
        </p:spPr>
      </p:pic>
      <p:pic>
        <p:nvPicPr>
          <p:cNvPr id="9" name="Picture 8"/>
          <p:cNvPicPr>
            <a:picLocks noChangeAspect="1"/>
          </p:cNvPicPr>
          <p:nvPr/>
        </p:nvPicPr>
        <p:blipFill>
          <a:blip r:embed="rId4"/>
          <a:stretch>
            <a:fillRect/>
          </a:stretch>
        </p:blipFill>
        <p:spPr>
          <a:xfrm>
            <a:off x="1676180" y="1991049"/>
            <a:ext cx="4074670" cy="794545"/>
          </a:xfrm>
          <a:prstGeom prst="rect">
            <a:avLst/>
          </a:prstGeom>
        </p:spPr>
      </p:pic>
      <p:pic>
        <p:nvPicPr>
          <p:cNvPr id="10" name="Picture 9"/>
          <p:cNvPicPr>
            <a:picLocks noChangeAspect="1"/>
          </p:cNvPicPr>
          <p:nvPr/>
        </p:nvPicPr>
        <p:blipFill>
          <a:blip r:embed="rId5"/>
          <a:stretch>
            <a:fillRect/>
          </a:stretch>
        </p:blipFill>
        <p:spPr>
          <a:xfrm>
            <a:off x="6092730" y="2001935"/>
            <a:ext cx="4074670" cy="834041"/>
          </a:xfrm>
          <a:prstGeom prst="rect">
            <a:avLst/>
          </a:prstGeom>
        </p:spPr>
      </p:pic>
      <p:cxnSp>
        <p:nvCxnSpPr>
          <p:cNvPr id="12" name="Straight Connector 11"/>
          <p:cNvCxnSpPr/>
          <p:nvPr/>
        </p:nvCxnSpPr>
        <p:spPr>
          <a:xfrm>
            <a:off x="1676180" y="1828800"/>
            <a:ext cx="8838051"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90446"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57244793"/>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p14="http://schemas.microsoft.com/office/powerpoint/2010/main" xmlns="" val="2842620187"/>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1676182" y="990600"/>
            <a:ext cx="8838049"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1805" y="66669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182" y="1419763"/>
            <a:ext cx="8838049" cy="12003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182" y="2743200"/>
            <a:ext cx="8838049"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333307" y="3581162"/>
            <a:ext cx="5252353"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650785" y="4652971"/>
            <a:ext cx="4002453" cy="787195"/>
          </a:xfrm>
          <a:prstGeom prst="rect">
            <a:avLst/>
          </a:prstGeom>
        </p:spPr>
      </p:pic>
      <p:pic>
        <p:nvPicPr>
          <p:cNvPr id="8" name="Picture 7"/>
          <p:cNvPicPr>
            <a:picLocks noChangeAspect="1"/>
          </p:cNvPicPr>
          <p:nvPr/>
        </p:nvPicPr>
        <p:blipFill>
          <a:blip r:embed="rId3"/>
          <a:stretch>
            <a:fillRect/>
          </a:stretch>
        </p:blipFill>
        <p:spPr>
          <a:xfrm>
            <a:off x="5731776" y="5304354"/>
            <a:ext cx="4782455" cy="940028"/>
          </a:xfrm>
          <a:prstGeom prst="rect">
            <a:avLst/>
          </a:prstGeom>
        </p:spPr>
      </p:pic>
    </p:spTree>
    <p:extLst>
      <p:ext uri="{BB962C8B-B14F-4D97-AF65-F5344CB8AC3E}">
        <p14:creationId xmlns:p14="http://schemas.microsoft.com/office/powerpoint/2010/main" xmlns="" val="2130369566"/>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676181" y="89806"/>
            <a:ext cx="3599223" cy="2424794"/>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276600"/>
            <a:ext cx="3779902" cy="400110"/>
          </a:xfrm>
          <a:prstGeom prst="rect">
            <a:avLst/>
          </a:prstGeom>
          <a:solidFill>
            <a:schemeClr val="bg1"/>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182" y="4038600"/>
            <a:ext cx="8838049"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xmlns="" val="34397172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9606"/>
            <a:ext cx="8838049"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blank or 0.</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p:txBody>
      </p:sp>
      <p:sp>
        <p:nvSpPr>
          <p:cNvPr id="4" name="Rectangle 3"/>
          <p:cNvSpPr/>
          <p:nvPr/>
        </p:nvSpPr>
        <p:spPr>
          <a:xfrm>
            <a:off x="1666050" y="3312383"/>
            <a:ext cx="8786874" cy="830997"/>
          </a:xfrm>
          <a:prstGeom prst="rect">
            <a:avLst/>
          </a:prstGeom>
        </p:spPr>
        <p:txBody>
          <a:bodyPr wrap="square">
            <a:spAutoFit/>
          </a:bodyPr>
          <a:lstStyle/>
          <a:p>
            <a:r>
              <a:rPr lang="en-US" sz="2400" i="1" dirty="0" smtClean="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create, maintain and retrieve the relational database.</a:t>
            </a:r>
            <a:endParaRPr lang="en-US" sz="2400" i="1" dirty="0">
              <a:solidFill>
                <a:srgbClr val="006C86"/>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052945662"/>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676182" y="160020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182" y="3429000"/>
            <a:ext cx="883804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182" y="4191000"/>
            <a:ext cx="876185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2667000"/>
            <a:ext cx="8685669"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372" y="107721"/>
            <a:ext cx="4723785" cy="400110"/>
          </a:xfrm>
          <a:prstGeom prst="rect">
            <a:avLst/>
          </a:prstGeom>
          <a:solidFill>
            <a:schemeClr val="bg1"/>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xmlns="" val="2452124531"/>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2872720"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xmlns="" val="1991374729"/>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48702218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2993993500"/>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632644" y="2040489"/>
            <a:ext cx="8742812" cy="495300"/>
          </a:xfrm>
          <a:prstGeom prst="rect">
            <a:avLst/>
          </a:prstGeom>
        </p:spPr>
      </p:pic>
      <p:pic>
        <p:nvPicPr>
          <p:cNvPr id="10" name="Picture 9"/>
          <p:cNvPicPr>
            <a:picLocks noChangeAspect="1"/>
          </p:cNvPicPr>
          <p:nvPr/>
        </p:nvPicPr>
        <p:blipFill>
          <a:blip r:embed="rId4"/>
          <a:stretch>
            <a:fillRect/>
          </a:stretch>
        </p:blipFill>
        <p:spPr>
          <a:xfrm>
            <a:off x="1661216" y="2544014"/>
            <a:ext cx="8685669" cy="533400"/>
          </a:xfrm>
          <a:prstGeom prst="rect">
            <a:avLst/>
          </a:prstGeom>
        </p:spPr>
      </p:pic>
    </p:spTree>
    <p:extLst>
      <p:ext uri="{BB962C8B-B14F-4D97-AF65-F5344CB8AC3E}">
        <p14:creationId xmlns:p14="http://schemas.microsoft.com/office/powerpoint/2010/main" xmlns="" val="1668083982"/>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 with DISTINCT</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xmlns="" val="3487672610"/>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752372" y="762002"/>
            <a:ext cx="8685669" cy="369331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402970805"/>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a16="http://schemas.microsoft.com/office/drawing/2014/main" xmlns="" val="20000"/>
                    </a:ext>
                  </a:extLst>
                </a:gridCol>
                <a:gridCol w="5180926">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a16="http://schemas.microsoft.com/office/drawing/2014/main" xmlns=""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xmlns="" val="555901714"/>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342835" y="1683605"/>
            <a:ext cx="632377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xmlns="" val="241374129"/>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342835" y="1683605"/>
            <a:ext cx="632377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a:stretch>
            <a:fillRect/>
          </a:stretch>
        </p:blipFill>
        <p:spPr>
          <a:xfrm>
            <a:off x="1676182" y="4043362"/>
            <a:ext cx="5934547" cy="833438"/>
          </a:xfrm>
          <a:prstGeom prst="rect">
            <a:avLst/>
          </a:prstGeom>
        </p:spPr>
      </p:pic>
      <p:pic>
        <p:nvPicPr>
          <p:cNvPr id="13" name="Picture 12"/>
          <p:cNvPicPr>
            <a:picLocks noChangeAspect="1"/>
          </p:cNvPicPr>
          <p:nvPr/>
        </p:nvPicPr>
        <p:blipFill>
          <a:blip r:embed="rId4"/>
          <a:stretch>
            <a:fillRect/>
          </a:stretch>
        </p:blipFill>
        <p:spPr>
          <a:xfrm>
            <a:off x="1676182" y="5359372"/>
            <a:ext cx="5934547" cy="889028"/>
          </a:xfrm>
          <a:prstGeom prst="rect">
            <a:avLst/>
          </a:prstGeom>
        </p:spPr>
      </p:pic>
    </p:spTree>
    <p:extLst>
      <p:ext uri="{BB962C8B-B14F-4D97-AF65-F5344CB8AC3E}">
        <p14:creationId xmlns:p14="http://schemas.microsoft.com/office/powerpoint/2010/main" xmlns="" val="23906852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1676182" y="1065074"/>
            <a:ext cx="8838049"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spTree>
    <p:extLst>
      <p:ext uri="{BB962C8B-B14F-4D97-AF65-F5344CB8AC3E}">
        <p14:creationId xmlns:p14="http://schemas.microsoft.com/office/powerpoint/2010/main" xmlns="" val="141578042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752372" y="4775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WHERE or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xmlns="" val="2037597981"/>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sz="20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a:t>
            </a:r>
            <a:r>
              <a:rPr lang="en-IN" sz="1600" i="1" dirty="0" err="1">
                <a:latin typeface="Arial" panose="020B0604020202020204" pitchFamily="34" charset="0"/>
                <a:cs typeface="Arial" panose="020B0604020202020204" pitchFamily="34" charset="0"/>
              </a:rPr>
              <a:t>Eg</a:t>
            </a:r>
            <a:r>
              <a:rPr lang="en-IN" sz="1600" i="1" dirty="0">
                <a:latin typeface="Arial" panose="020B0604020202020204" pitchFamily="34" charset="0"/>
                <a:cs typeface="Arial" panose="020B0604020202020204" pitchFamily="34" charset="0"/>
              </a:rPr>
              <a:t>. SELECT SUM (sal) from EMP;</a:t>
            </a:r>
          </a:p>
        </p:txBody>
      </p:sp>
    </p:spTree>
    <p:extLst>
      <p:ext uri="{BB962C8B-B14F-4D97-AF65-F5344CB8AC3E}">
        <p14:creationId xmlns:p14="http://schemas.microsoft.com/office/powerpoint/2010/main" xmlns="" val="1201814146"/>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xmlns="" val="3750481950"/>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a16="http://schemas.microsoft.com/office/drawing/2014/main" xmlns="" val="20000"/>
                    </a:ext>
                  </a:extLst>
                </a:gridCol>
                <a:gridCol w="6095207">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a16="http://schemas.microsoft.com/office/drawing/2014/main" xmlns="" val="10003"/>
                  </a:ext>
                </a:extLst>
              </a:tr>
            </a:tbl>
          </a:graphicData>
        </a:graphic>
      </p:graphicFrame>
      <p:sp>
        <p:nvSpPr>
          <p:cNvPr id="8" name="Rectangle 7"/>
          <p:cNvSpPr/>
          <p:nvPr/>
        </p:nvSpPr>
        <p:spPr>
          <a:xfrm>
            <a:off x="1599992" y="161092"/>
            <a:ext cx="4647595" cy="707886"/>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p14="http://schemas.microsoft.com/office/powerpoint/2010/main" xmlns="" val="34804350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xmlns="" val="3555604061"/>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xmlns="" val="1373187769"/>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xmlns="" val="4003192139"/>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a:stretch>
            <a:fillRect/>
          </a:stretch>
        </p:blipFill>
        <p:spPr>
          <a:xfrm>
            <a:off x="1904752" y="3272917"/>
            <a:ext cx="8380909" cy="685994"/>
          </a:xfrm>
          <a:prstGeom prst="rect">
            <a:avLst/>
          </a:prstGeom>
        </p:spPr>
      </p:pic>
    </p:spTree>
    <p:extLst>
      <p:ext uri="{BB962C8B-B14F-4D97-AF65-F5344CB8AC3E}">
        <p14:creationId xmlns:p14="http://schemas.microsoft.com/office/powerpoint/2010/main" xmlns="" val="3272451836"/>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xmlns="" val="1150085203"/>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0142520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38821792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unless it is in a sub query contained in a HAVING clause, whereas, aggregate functions can be used in HAVING clause.</a:t>
            </a:r>
          </a:p>
        </p:txBody>
      </p:sp>
    </p:spTree>
    <p:extLst>
      <p:ext uri="{BB962C8B-B14F-4D97-AF65-F5344CB8AC3E}">
        <p14:creationId xmlns:p14="http://schemas.microsoft.com/office/powerpoint/2010/main" xmlns="" val="2118955452"/>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xmlns="" val="3241882995"/>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xmlns="" val="2748523064"/>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1731595" y="5483267"/>
            <a:ext cx="6779388" cy="875871"/>
          </a:xfrm>
          <a:prstGeom prst="rect">
            <a:avLst/>
          </a:prstGeom>
        </p:spPr>
      </p:pic>
    </p:spTree>
    <p:extLst>
      <p:ext uri="{BB962C8B-B14F-4D97-AF65-F5344CB8AC3E}">
        <p14:creationId xmlns:p14="http://schemas.microsoft.com/office/powerpoint/2010/main" xmlns="" val="2032781871"/>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1904752" y="3276600"/>
            <a:ext cx="1523802" cy="3048000"/>
          </a:xfrm>
          <a:prstGeom prst="rect">
            <a:avLst/>
          </a:prstGeom>
        </p:spPr>
      </p:pic>
    </p:spTree>
    <p:extLst>
      <p:ext uri="{BB962C8B-B14F-4D97-AF65-F5344CB8AC3E}">
        <p14:creationId xmlns:p14="http://schemas.microsoft.com/office/powerpoint/2010/main" xmlns="" val="2069325786"/>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p14="http://schemas.microsoft.com/office/powerpoint/2010/main" xmlns="" val="826246150"/>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393599637"/>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85784746"/>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xmlns="" val="463719898"/>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xmlns="" val="8667537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a:t>
            </a:r>
            <a:r>
              <a:rPr lang="en-IN" sz="2000" dirty="0" smtClean="0">
                <a:latin typeface="Calibri" panose="020F0502020204030204" pitchFamily="34" charset="0"/>
                <a:ea typeface="Calibri" panose="020F0502020204030204" pitchFamily="34" charset="0"/>
                <a:cs typeface="Times New Roman" panose="02020603050405020304" pitchFamily="18" charset="0"/>
              </a:rPr>
              <a:t>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3434836946"/>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xmlns="" val="4002861257"/>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xmlns=""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xmlns="" val="20000"/>
                    </a:ext>
                  </a:extLst>
                </a:gridCol>
                <a:gridCol w="6857107">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xmlns=""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xmlns=""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3715424444"/>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xmlns=""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xmlns="" val="20000"/>
                    </a:ext>
                  </a:extLst>
                </a:gridCol>
                <a:gridCol w="6857107">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xmlns=""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xmlns=""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3688802942"/>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xmlns=""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xmlns="" val="20000"/>
                    </a:ext>
                  </a:extLst>
                </a:gridCol>
                <a:gridCol w="6857107">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xmlns=""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xmlns=""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30856568"/>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xmlns=""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xmlns="" val="20000"/>
                    </a:ext>
                  </a:extLst>
                </a:gridCol>
                <a:gridCol w="6857107">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xmlns=""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xmlns=""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xmlns="" val="4030083785"/>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xmlns="" val="62500013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xmlns="" val="70165935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xmlns=""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xmlns="" val="20000"/>
                    </a:ext>
                  </a:extLst>
                </a:gridCol>
                <a:gridCol w="1980942">
                  <a:extLst>
                    <a:ext uri="{9D8B030D-6E8A-4147-A177-3AD203B41FA5}">
                      <a16:colId xmlns:a16="http://schemas.microsoft.com/office/drawing/2014/main" xmlns="" val="20001"/>
                    </a:ext>
                  </a:extLst>
                </a:gridCol>
                <a:gridCol w="1752372">
                  <a:extLst>
                    <a:ext uri="{9D8B030D-6E8A-4147-A177-3AD203B41FA5}">
                      <a16:colId xmlns:a16="http://schemas.microsoft.com/office/drawing/2014/main" xmlns="" val="20002"/>
                    </a:ext>
                  </a:extLst>
                </a:gridCol>
                <a:gridCol w="1295231">
                  <a:extLst>
                    <a:ext uri="{9D8B030D-6E8A-4147-A177-3AD203B41FA5}">
                      <a16:colId xmlns:a16="http://schemas.microsoft.com/office/drawing/2014/main" xmlns="" val="20003"/>
                    </a:ext>
                  </a:extLst>
                </a:gridCol>
                <a:gridCol w="759389">
                  <a:extLst>
                    <a:ext uri="{9D8B030D-6E8A-4147-A177-3AD203B41FA5}">
                      <a16:colId xmlns:a16="http://schemas.microsoft.com/office/drawing/2014/main" xmlns=""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4076474034"/>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xmlns="" val="20000"/>
                    </a:ext>
                  </a:extLst>
                </a:gridCol>
                <a:gridCol w="6323777">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xmlns=""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xmlns="" val="10008"/>
                  </a:ext>
                </a:extLst>
              </a:tr>
            </a:tbl>
          </a:graphicData>
        </a:graphic>
      </p:graphicFrame>
      <p:sp>
        <p:nvSpPr>
          <p:cNvPr id="7" name="Rectangle 6"/>
          <p:cNvSpPr/>
          <p:nvPr/>
        </p:nvSpPr>
        <p:spPr>
          <a:xfrm>
            <a:off x="1523801" y="5486402"/>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xmlns="" val="3216936810"/>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xmlns="" val="20000"/>
                    </a:ext>
                  </a:extLst>
                </a:gridCol>
                <a:gridCol w="6323777">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xmlns=""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26245865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676181" y="152400"/>
            <a:ext cx="2348325" cy="762000"/>
          </a:xfrm>
          <a:prstGeom prst="rect">
            <a:avLst/>
          </a:prstGeom>
        </p:spPr>
      </p:pic>
      <p:sp>
        <p:nvSpPr>
          <p:cNvPr id="5" name="Rectangle 4"/>
          <p:cNvSpPr/>
          <p:nvPr/>
        </p:nvSpPr>
        <p:spPr>
          <a:xfrm>
            <a:off x="4384263" y="2"/>
            <a:ext cx="6282349"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523802" y="457200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2742843" y="5562600"/>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75547" y="1000496"/>
            <a:ext cx="4595850" cy="35814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p:cNvSpPr/>
          <p:nvPr/>
        </p:nvSpPr>
        <p:spPr>
          <a:xfrm>
            <a:off x="1523802" y="1828802"/>
            <a:ext cx="1752372"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5530137" y="3200193"/>
            <a:ext cx="3790205" cy="369332"/>
          </a:xfrm>
          <a:prstGeom prst="rect">
            <a:avLst/>
          </a:prstGeom>
        </p:spPr>
        <p:txBody>
          <a:bodyPr wrap="none">
            <a:spAutoFit/>
          </a:bodyPr>
          <a:lstStyle/>
          <a:p>
            <a:r>
              <a:rPr lang="en-IN" dirty="0"/>
              <a:t>learned about something or someone.</a:t>
            </a:r>
          </a:p>
        </p:txBody>
      </p:sp>
      <p:sp>
        <p:nvSpPr>
          <p:cNvPr id="7" name="Rectangle 6"/>
          <p:cNvSpPr/>
          <p:nvPr/>
        </p:nvSpPr>
        <p:spPr>
          <a:xfrm>
            <a:off x="5104736" y="2475132"/>
            <a:ext cx="5191811" cy="369332"/>
          </a:xfrm>
          <a:prstGeom prst="rect">
            <a:avLst/>
          </a:prstGeom>
        </p:spPr>
        <p:txBody>
          <a:bodyPr wrap="square">
            <a:spAutoFit/>
          </a:bodyPr>
          <a:lstStyle/>
          <a:p>
            <a:r>
              <a:rPr lang="en-IN" dirty="0"/>
              <a:t>skills acquired through experience or education</a:t>
            </a:r>
          </a:p>
        </p:txBody>
      </p:sp>
      <p:sp>
        <p:nvSpPr>
          <p:cNvPr id="10" name="Rectangle 9"/>
          <p:cNvSpPr/>
          <p:nvPr/>
        </p:nvSpPr>
        <p:spPr>
          <a:xfrm>
            <a:off x="4630215" y="1490626"/>
            <a:ext cx="5790446" cy="646331"/>
          </a:xfrm>
          <a:prstGeom prst="rect">
            <a:avLst/>
          </a:prstGeom>
        </p:spPr>
        <p:txBody>
          <a:bodyPr wrap="square">
            <a:spAutoFit/>
          </a:bodyPr>
          <a:lstStyle/>
          <a:p>
            <a:r>
              <a:rPr lang="en-IN" dirty="0"/>
              <a:t>the quality of having experience, knowledge, and good judgement; the quality of being wise.</a:t>
            </a:r>
          </a:p>
        </p:txBody>
      </p:sp>
    </p:spTree>
    <p:extLst>
      <p:ext uri="{BB962C8B-B14F-4D97-AF65-F5344CB8AC3E}">
        <p14:creationId xmlns:p14="http://schemas.microsoft.com/office/powerpoint/2010/main" xmlns="" val="9834964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dirty="0" smtClean="0">
                <a:latin typeface="Calibri" panose="020F0502020204030204" pitchFamily="34" charset="0"/>
                <a:ea typeface="Calibri" panose="020F0502020204030204" pitchFamily="34" charset="0"/>
                <a:cs typeface="Times New Roman" panose="02020603050405020304" pitchFamily="18" charset="0"/>
              </a:rPr>
              <a:t>D</a:t>
            </a:r>
            <a:r>
              <a:rPr lang="en-US" sz="2000" b="1" dirty="0" smtClean="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a:t>
            </a:r>
            <a:r>
              <a:rPr lang="en-US" sz="2000" dirty="0" smtClean="0">
                <a:latin typeface="Calibri" panose="020F0502020204030204" pitchFamily="34" charset="0"/>
                <a:ea typeface="Calibri" panose="020F0502020204030204" pitchFamily="34" charset="0"/>
                <a:cs typeface="Times New Roman" panose="02020603050405020304" pitchFamily="18" charset="0"/>
              </a:rPr>
              <a:t>include </a:t>
            </a:r>
            <a:r>
              <a:rPr lang="en-US" sz="2000" b="1" i="1" dirty="0" smtClean="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smtClean="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etc.</a:t>
            </a:r>
          </a:p>
        </p:txBody>
      </p:sp>
    </p:spTree>
    <p:extLst>
      <p:ext uri="{BB962C8B-B14F-4D97-AF65-F5344CB8AC3E}">
        <p14:creationId xmlns:p14="http://schemas.microsoft.com/office/powerpoint/2010/main" xmlns="" val="2137581087"/>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xmlns="" val="3398019732"/>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xmlns="" val="20000"/>
                    </a:ext>
                  </a:extLst>
                </a:gridCol>
                <a:gridCol w="7466628">
                  <a:extLst>
                    <a:ext uri="{9D8B030D-6E8A-4147-A177-3AD203B41FA5}">
                      <a16:colId xmlns:a16="http://schemas.microsoft.com/office/drawing/2014/main" xmlns=""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xmlns=""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xmlns="" val="40559275"/>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xmlns="" val="20000"/>
                    </a:ext>
                  </a:extLst>
                </a:gridCol>
                <a:gridCol w="7466628">
                  <a:extLst>
                    <a:ext uri="{9D8B030D-6E8A-4147-A177-3AD203B41FA5}">
                      <a16:colId xmlns:a16="http://schemas.microsoft.com/office/drawing/2014/main" xmlns=""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xmlns="" val="477848773"/>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xmlns="" val="20000"/>
                    </a:ext>
                  </a:extLst>
                </a:gridCol>
                <a:gridCol w="7466628">
                  <a:extLst>
                    <a:ext uri="{9D8B030D-6E8A-4147-A177-3AD203B41FA5}">
                      <a16:colId xmlns:a16="http://schemas.microsoft.com/office/drawing/2014/main" xmlns=""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xmlns="" val="1668862279"/>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xmlns="" val="1189802108"/>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xmlns="" val="20000"/>
                    </a:ext>
                  </a:extLst>
                </a:gridCol>
                <a:gridCol w="6171397">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xmlns="" val="3306567436"/>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xmlns="" val="20000"/>
                    </a:ext>
                  </a:extLst>
                </a:gridCol>
                <a:gridCol w="6171397">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xmlns=""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xmlns="" val="3474680903"/>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xmlns="" val="20000"/>
                    </a:ext>
                  </a:extLst>
                </a:gridCol>
                <a:gridCol w="6378292">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xmlns=""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xmlns="" val="1794395240"/>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xmlns="" val="20000"/>
                    </a:ext>
                  </a:extLst>
                </a:gridCol>
                <a:gridCol w="5790446">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xmlns=""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xmlns="" val="1735328690"/>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xmlns="" val="20000"/>
                    </a:ext>
                  </a:extLst>
                </a:gridCol>
                <a:gridCol w="6157991">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xmlns="" val="25948513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smtClean="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smtClean="0"/>
              <a:t> </a:t>
            </a:r>
            <a:r>
              <a:rPr lang="en-US" sz="2000" b="1" dirty="0" smtClean="0"/>
              <a:t>structure</a:t>
            </a:r>
            <a:r>
              <a:rPr lang="en-US" sz="2000" dirty="0" smtClean="0"/>
              <a:t>. A structure is </a:t>
            </a:r>
            <a:r>
              <a:rPr lang="en-US" sz="2000" dirty="0"/>
              <a:t>a collection of </a:t>
            </a:r>
            <a:r>
              <a:rPr lang="en-US" sz="2000" b="1" dirty="0"/>
              <a:t>variables</a:t>
            </a:r>
            <a:r>
              <a:rPr lang="en-US" sz="2000" dirty="0"/>
              <a:t> under a single name</a:t>
            </a:r>
            <a:r>
              <a:rPr lang="en-US" sz="2000" dirty="0" smtClean="0"/>
              <a:t>. These</a:t>
            </a:r>
            <a:r>
              <a:rPr lang="en-US" sz="2000" dirty="0"/>
              <a:t> </a:t>
            </a:r>
            <a:r>
              <a:rPr lang="en-US" sz="2000" b="1" dirty="0"/>
              <a:t>variables</a:t>
            </a:r>
            <a:r>
              <a:rPr lang="en-US" sz="2000" dirty="0"/>
              <a:t> can be of different types, and each has </a:t>
            </a:r>
            <a:r>
              <a:rPr lang="en-US" sz="2000" dirty="0" smtClean="0"/>
              <a:t>a name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smtClean="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smtClean="0">
                <a:latin typeface="Calibri" panose="020F0502020204030204" pitchFamily="34" charset="0"/>
                <a:ea typeface="Calibri" panose="020F0502020204030204" pitchFamily="34" charset="0"/>
                <a:cs typeface="Times New Roman" panose="02020603050405020304" pitchFamily="18" charset="0"/>
              </a:rPr>
              <a:t>s </a:t>
            </a:r>
            <a:r>
              <a:rPr lang="en-US" sz="2000" dirty="0">
                <a:latin typeface="Calibri" panose="020F0502020204030204" pitchFamily="34" charset="0"/>
                <a:ea typeface="Calibri" panose="020F0502020204030204" pitchFamily="34" charset="0"/>
                <a:cs typeface="Times New Roman" panose="02020603050405020304" pitchFamily="18" charset="0"/>
              </a:rPr>
              <a:t>used to define rules to allow or restrict what values can be stored in columns</a:t>
            </a:r>
            <a:r>
              <a:rPr lang="en-US" sz="2000" dirty="0" smtClean="0">
                <a:latin typeface="Calibri" panose="020F0502020204030204" pitchFamily="34" charset="0"/>
                <a:ea typeface="Calibri" panose="020F0502020204030204" pitchFamily="34" charset="0"/>
                <a:cs typeface="Times New Roman" panose="02020603050405020304" pitchFamily="18" charset="0"/>
              </a:rPr>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702513303"/>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xmlns="" val="4269017813"/>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xmlns="" val="20000"/>
                    </a:ext>
                  </a:extLst>
                </a:gridCol>
                <a:gridCol w="6609340">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xmlns="" val="174168642"/>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xmlns="" val="20000"/>
                    </a:ext>
                  </a:extLst>
                </a:gridCol>
                <a:gridCol w="6609340">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xmlns=""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266495734"/>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3084050052"/>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xmlns="" val="272793658"/>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p14="http://schemas.microsoft.com/office/powerpoint/2010/main" xmlns="" val="4253925860"/>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xmlns="" val="334022549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xmlns="" val="257939688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6002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534686" y="2586964"/>
            <a:ext cx="9131925" cy="1980000"/>
          </a:xfrm>
          <a:prstGeom prst="rect">
            <a:avLst/>
          </a:prstGeom>
        </p:spPr>
      </p:pic>
    </p:spTree>
    <p:extLst>
      <p:ext uri="{BB962C8B-B14F-4D97-AF65-F5344CB8AC3E}">
        <p14:creationId xmlns:p14="http://schemas.microsoft.com/office/powerpoint/2010/main" xmlns="" val="4233626751"/>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5240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077" y="1981200"/>
            <a:ext cx="8818260"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1559424" y="3071751"/>
            <a:ext cx="4561481" cy="3607801"/>
          </a:xfrm>
          <a:prstGeom prst="rect">
            <a:avLst/>
          </a:prstGeom>
        </p:spPr>
      </p:pic>
      <p:pic>
        <p:nvPicPr>
          <p:cNvPr id="2" name="Picture 1"/>
          <p:cNvPicPr>
            <a:picLocks noChangeAspect="1"/>
          </p:cNvPicPr>
          <p:nvPr/>
        </p:nvPicPr>
        <p:blipFill>
          <a:blip r:embed="rId3"/>
          <a:stretch>
            <a:fillRect/>
          </a:stretch>
        </p:blipFill>
        <p:spPr>
          <a:xfrm>
            <a:off x="6162124" y="3071751"/>
            <a:ext cx="4448692" cy="3607801"/>
          </a:xfrm>
          <a:prstGeom prst="rect">
            <a:avLst/>
          </a:prstGeom>
        </p:spPr>
      </p:pic>
    </p:spTree>
    <p:extLst>
      <p:ext uri="{BB962C8B-B14F-4D97-AF65-F5344CB8AC3E}">
        <p14:creationId xmlns:p14="http://schemas.microsoft.com/office/powerpoint/2010/main" xmlns="" val="32980197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xmlns=""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xmlns="" val="20000"/>
                    </a:ext>
                  </a:extLst>
                </a:gridCol>
                <a:gridCol w="451356">
                  <a:extLst>
                    <a:ext uri="{9D8B030D-6E8A-4147-A177-3AD203B41FA5}">
                      <a16:colId xmlns:a16="http://schemas.microsoft.com/office/drawing/2014/main" xmlns="" val="20001"/>
                    </a:ext>
                  </a:extLst>
                </a:gridCol>
                <a:gridCol w="451356">
                  <a:extLst>
                    <a:ext uri="{9D8B030D-6E8A-4147-A177-3AD203B41FA5}">
                      <a16:colId xmlns:a16="http://schemas.microsoft.com/office/drawing/2014/main" xmlns="" val="20002"/>
                    </a:ext>
                  </a:extLst>
                </a:gridCol>
                <a:gridCol w="451356">
                  <a:extLst>
                    <a:ext uri="{9D8B030D-6E8A-4147-A177-3AD203B41FA5}">
                      <a16:colId xmlns:a16="http://schemas.microsoft.com/office/drawing/2014/main" xmlns="" val="20003"/>
                    </a:ext>
                  </a:extLst>
                </a:gridCol>
                <a:gridCol w="451356">
                  <a:extLst>
                    <a:ext uri="{9D8B030D-6E8A-4147-A177-3AD203B41FA5}">
                      <a16:colId xmlns:a16="http://schemas.microsoft.com/office/drawing/2014/main" xmlns="" val="20004"/>
                    </a:ext>
                  </a:extLst>
                </a:gridCol>
                <a:gridCol w="451356">
                  <a:extLst>
                    <a:ext uri="{9D8B030D-6E8A-4147-A177-3AD203B41FA5}">
                      <a16:colId xmlns:a16="http://schemas.microsoft.com/office/drawing/2014/main" xmlns="" val="20005"/>
                    </a:ext>
                  </a:extLst>
                </a:gridCol>
                <a:gridCol w="451356">
                  <a:extLst>
                    <a:ext uri="{9D8B030D-6E8A-4147-A177-3AD203B41FA5}">
                      <a16:colId xmlns:a16="http://schemas.microsoft.com/office/drawing/2014/main" xmlns="" val="20006"/>
                    </a:ext>
                  </a:extLst>
                </a:gridCol>
                <a:gridCol w="451356">
                  <a:extLst>
                    <a:ext uri="{9D8B030D-6E8A-4147-A177-3AD203B41FA5}">
                      <a16:colId xmlns:a16="http://schemas.microsoft.com/office/drawing/2014/main" xmlns="" val="20007"/>
                    </a:ext>
                  </a:extLst>
                </a:gridCol>
                <a:gridCol w="451356">
                  <a:extLst>
                    <a:ext uri="{9D8B030D-6E8A-4147-A177-3AD203B41FA5}">
                      <a16:colId xmlns:a16="http://schemas.microsoft.com/office/drawing/2014/main" xmlns="" val="20008"/>
                    </a:ext>
                  </a:extLst>
                </a:gridCol>
                <a:gridCol w="451356">
                  <a:extLst>
                    <a:ext uri="{9D8B030D-6E8A-4147-A177-3AD203B41FA5}">
                      <a16:colId xmlns:a16="http://schemas.microsoft.com/office/drawing/2014/main" xmlns="" val="20009"/>
                    </a:ext>
                  </a:extLst>
                </a:gridCol>
                <a:gridCol w="451356">
                  <a:extLst>
                    <a:ext uri="{9D8B030D-6E8A-4147-A177-3AD203B41FA5}">
                      <a16:colId xmlns:a16="http://schemas.microsoft.com/office/drawing/2014/main" xmlns="" val="20010"/>
                    </a:ext>
                  </a:extLst>
                </a:gridCol>
                <a:gridCol w="1799766">
                  <a:extLst>
                    <a:ext uri="{9D8B030D-6E8A-4147-A177-3AD203B41FA5}">
                      <a16:colId xmlns:a16="http://schemas.microsoft.com/office/drawing/2014/main" xmlns=""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4" name="Rectangle 3"/>
          <p:cNvSpPr/>
          <p:nvPr/>
        </p:nvSpPr>
        <p:spPr>
          <a:xfrm>
            <a:off x="87076" y="265093"/>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xmlns=""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xmlns="" val="20000"/>
                    </a:ext>
                  </a:extLst>
                </a:gridCol>
                <a:gridCol w="451356">
                  <a:extLst>
                    <a:ext uri="{9D8B030D-6E8A-4147-A177-3AD203B41FA5}">
                      <a16:colId xmlns:a16="http://schemas.microsoft.com/office/drawing/2014/main" xmlns="" val="20001"/>
                    </a:ext>
                  </a:extLst>
                </a:gridCol>
                <a:gridCol w="451356">
                  <a:extLst>
                    <a:ext uri="{9D8B030D-6E8A-4147-A177-3AD203B41FA5}">
                      <a16:colId xmlns:a16="http://schemas.microsoft.com/office/drawing/2014/main" xmlns="" val="20002"/>
                    </a:ext>
                  </a:extLst>
                </a:gridCol>
                <a:gridCol w="451356">
                  <a:extLst>
                    <a:ext uri="{9D8B030D-6E8A-4147-A177-3AD203B41FA5}">
                      <a16:colId xmlns:a16="http://schemas.microsoft.com/office/drawing/2014/main" xmlns="" val="20003"/>
                    </a:ext>
                  </a:extLst>
                </a:gridCol>
                <a:gridCol w="451356">
                  <a:extLst>
                    <a:ext uri="{9D8B030D-6E8A-4147-A177-3AD203B41FA5}">
                      <a16:colId xmlns:a16="http://schemas.microsoft.com/office/drawing/2014/main" xmlns="" val="20004"/>
                    </a:ext>
                  </a:extLst>
                </a:gridCol>
                <a:gridCol w="451356">
                  <a:extLst>
                    <a:ext uri="{9D8B030D-6E8A-4147-A177-3AD203B41FA5}">
                      <a16:colId xmlns:a16="http://schemas.microsoft.com/office/drawing/2014/main" xmlns="" val="20005"/>
                    </a:ext>
                  </a:extLst>
                </a:gridCol>
                <a:gridCol w="451356">
                  <a:extLst>
                    <a:ext uri="{9D8B030D-6E8A-4147-A177-3AD203B41FA5}">
                      <a16:colId xmlns:a16="http://schemas.microsoft.com/office/drawing/2014/main" xmlns="" val="20006"/>
                    </a:ext>
                  </a:extLst>
                </a:gridCol>
                <a:gridCol w="451356">
                  <a:extLst>
                    <a:ext uri="{9D8B030D-6E8A-4147-A177-3AD203B41FA5}">
                      <a16:colId xmlns:a16="http://schemas.microsoft.com/office/drawing/2014/main" xmlns="" val="20007"/>
                    </a:ext>
                  </a:extLst>
                </a:gridCol>
                <a:gridCol w="451356">
                  <a:extLst>
                    <a:ext uri="{9D8B030D-6E8A-4147-A177-3AD203B41FA5}">
                      <a16:colId xmlns:a16="http://schemas.microsoft.com/office/drawing/2014/main" xmlns="" val="20008"/>
                    </a:ext>
                  </a:extLst>
                </a:gridCol>
                <a:gridCol w="451356">
                  <a:extLst>
                    <a:ext uri="{9D8B030D-6E8A-4147-A177-3AD203B41FA5}">
                      <a16:colId xmlns:a16="http://schemas.microsoft.com/office/drawing/2014/main" xmlns="" val="20009"/>
                    </a:ext>
                  </a:extLst>
                </a:gridCol>
                <a:gridCol w="451356">
                  <a:extLst>
                    <a:ext uri="{9D8B030D-6E8A-4147-A177-3AD203B41FA5}">
                      <a16:colId xmlns:a16="http://schemas.microsoft.com/office/drawing/2014/main" xmlns="" val="20010"/>
                    </a:ext>
                  </a:extLst>
                </a:gridCol>
                <a:gridCol w="1799766">
                  <a:extLst>
                    <a:ext uri="{9D8B030D-6E8A-4147-A177-3AD203B41FA5}">
                      <a16:colId xmlns:a16="http://schemas.microsoft.com/office/drawing/2014/main" xmlns=""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459071"/>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PAD_CHAR_TO_FULL_LENGTHSQL mode is enabled)</a:t>
            </a:r>
          </a:p>
        </p:txBody>
      </p:sp>
      <p:sp>
        <p:nvSpPr>
          <p:cNvPr id="5" name="Rectangle 4"/>
          <p:cNvSpPr/>
          <p:nvPr/>
        </p:nvSpPr>
        <p:spPr>
          <a:xfrm>
            <a:off x="76190" y="1454139"/>
            <a:ext cx="9447570" cy="923330"/>
          </a:xfrm>
          <a:prstGeom prst="rect">
            <a:avLst/>
          </a:prstGeom>
        </p:spPr>
        <p:txBody>
          <a:bodyPr wrap="square">
            <a:spAutoFit/>
          </a:bodyPr>
          <a:lstStyle/>
          <a:p>
            <a:pPr algn="just"/>
            <a:r>
              <a:rPr lang="en-IN" b="1" dirty="0">
                <a:solidFill>
                  <a:srgbClr val="0089A4"/>
                </a:solidFill>
                <a:latin typeface="arial" panose="020B0604020202020204" pitchFamily="34" charset="0"/>
              </a:rPr>
              <a:t>Natural</a:t>
            </a:r>
            <a:r>
              <a:rPr lang="en-IN" dirty="0">
                <a:solidFill>
                  <a:srgbClr val="0089A4"/>
                </a:solidFill>
                <a:latin typeface="arial" panose="020B0604020202020204" pitchFamily="34" charset="0"/>
              </a:rPr>
              <a:t> numbers are the set of positive integers, that is, integers from 1 to ∞ excluding fractional n decimal part. They are </a:t>
            </a:r>
            <a:r>
              <a:rPr lang="en-IN" b="1" dirty="0">
                <a:solidFill>
                  <a:srgbClr val="0089A4"/>
                </a:solidFill>
                <a:latin typeface="arial" panose="020B0604020202020204" pitchFamily="34" charset="0"/>
              </a:rPr>
              <a:t>whole</a:t>
            </a:r>
            <a:r>
              <a:rPr lang="en-IN" dirty="0">
                <a:solidFill>
                  <a:srgbClr val="0089A4"/>
                </a:solidFill>
                <a:latin typeface="arial" panose="020B0604020202020204" pitchFamily="34" charset="0"/>
              </a:rPr>
              <a:t> numbers excluding zero. Natural Numbers are also called counting numbers. Zero is the only whole number which is not a natural number.</a:t>
            </a:r>
          </a:p>
        </p:txBody>
      </p:sp>
      <p:sp>
        <p:nvSpPr>
          <p:cNvPr id="7" name="Rectangle 6"/>
          <p:cNvSpPr/>
          <p:nvPr/>
        </p:nvSpPr>
        <p:spPr>
          <a:xfrm>
            <a:off x="6857107" y="18872"/>
            <a:ext cx="5333306" cy="1200329"/>
          </a:xfrm>
          <a:prstGeom prst="rect">
            <a:avLst/>
          </a:prstGeom>
        </p:spPr>
        <p:txBody>
          <a:bodyPr wrap="square">
            <a:spAutoFit/>
          </a:bodyPr>
          <a:lstStyle/>
          <a:p>
            <a:r>
              <a:rPr lang="en-US" b="1" dirty="0">
                <a:solidFill>
                  <a:srgbClr val="C74C49"/>
                </a:solidFill>
                <a:latin typeface="arial" panose="020B0604020202020204" pitchFamily="34" charset="0"/>
              </a:rPr>
              <a:t>Natural Numbers</a:t>
            </a:r>
            <a:r>
              <a:rPr lang="en-US" dirty="0">
                <a:solidFill>
                  <a:srgbClr val="C74C49"/>
                </a:solidFill>
                <a:latin typeface="arial" panose="020B0604020202020204" pitchFamily="34" charset="0"/>
              </a:rPr>
              <a:t> are 1,2,3,4,5,... [...] and Whole </a:t>
            </a:r>
            <a:r>
              <a:rPr lang="en-US" b="1" dirty="0">
                <a:solidFill>
                  <a:srgbClr val="C74C49"/>
                </a:solidFill>
                <a:latin typeface="arial" panose="020B0604020202020204" pitchFamily="34" charset="0"/>
              </a:rPr>
              <a:t>numbers are 0</a:t>
            </a:r>
            <a:r>
              <a:rPr lang="en-US" dirty="0">
                <a:solidFill>
                  <a:srgbClr val="C74C49"/>
                </a:solidFill>
                <a:latin typeface="arial" panose="020B0604020202020204" pitchFamily="34" charset="0"/>
              </a:rPr>
              <a:t>,1,2,3,... ... In mathematics, a </a:t>
            </a:r>
            <a:r>
              <a:rPr lang="en-US" b="1" dirty="0">
                <a:solidFill>
                  <a:srgbClr val="C74C49"/>
                </a:solidFill>
                <a:latin typeface="arial" panose="020B0604020202020204" pitchFamily="34" charset="0"/>
              </a:rPr>
              <a:t>natural number</a:t>
            </a:r>
            <a:r>
              <a:rPr lang="en-US" dirty="0">
                <a:solidFill>
                  <a:srgbClr val="C74C49"/>
                </a:solidFill>
                <a:latin typeface="arial" panose="020B0604020202020204" pitchFamily="34" charset="0"/>
              </a:rPr>
              <a:t> is either a positive integer (1, 2, 3, 4, ...) or a non-negative integer (</a:t>
            </a:r>
            <a:r>
              <a:rPr lang="en-US" b="1" dirty="0">
                <a:solidFill>
                  <a:srgbClr val="C74C49"/>
                </a:solidFill>
                <a:latin typeface="arial" panose="020B0604020202020204" pitchFamily="34" charset="0"/>
              </a:rPr>
              <a:t>0</a:t>
            </a:r>
            <a:r>
              <a:rPr lang="en-US" dirty="0">
                <a:solidFill>
                  <a:srgbClr val="C74C49"/>
                </a:solidFill>
                <a:latin typeface="arial" panose="020B0604020202020204" pitchFamily="34" charset="0"/>
              </a:rPr>
              <a:t>, 1, 2, 3, 4, ...).</a:t>
            </a:r>
            <a:endParaRPr lang="en-US" dirty="0">
              <a:solidFill>
                <a:srgbClr val="C74C49"/>
              </a:solidFill>
            </a:endParaRPr>
          </a:p>
        </p:txBody>
      </p:sp>
    </p:spTree>
    <p:extLst>
      <p:ext uri="{BB962C8B-B14F-4D97-AF65-F5344CB8AC3E}">
        <p14:creationId xmlns:p14="http://schemas.microsoft.com/office/powerpoint/2010/main" xmlns="" val="1235870264"/>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3802" y="2"/>
            <a:ext cx="3395674" cy="575075"/>
          </a:xfrm>
          <a:prstGeom prst="rect">
            <a:avLst/>
          </a:prstGeom>
        </p:spPr>
      </p:pic>
      <p:sp>
        <p:nvSpPr>
          <p:cNvPr id="8" name="Rectangle 7"/>
          <p:cNvSpPr/>
          <p:nvPr/>
        </p:nvSpPr>
        <p:spPr>
          <a:xfrm>
            <a:off x="1686077" y="838202"/>
            <a:ext cx="881826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1733459" y="1600200"/>
            <a:ext cx="6866961" cy="1825404"/>
          </a:xfrm>
          <a:prstGeom prst="rect">
            <a:avLst/>
          </a:prstGeom>
        </p:spPr>
      </p:pic>
      <p:sp>
        <p:nvSpPr>
          <p:cNvPr id="2" name="Rectangle 1"/>
          <p:cNvSpPr/>
          <p:nvPr/>
        </p:nvSpPr>
        <p:spPr>
          <a:xfrm>
            <a:off x="1733458" y="3593068"/>
            <a:ext cx="862839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1748301" y="4030331"/>
            <a:ext cx="3547639" cy="2827671"/>
          </a:xfrm>
          <a:prstGeom prst="rect">
            <a:avLst/>
          </a:prstGeom>
        </p:spPr>
      </p:pic>
    </p:spTree>
    <p:extLst>
      <p:ext uri="{BB962C8B-B14F-4D97-AF65-F5344CB8AC3E}">
        <p14:creationId xmlns:p14="http://schemas.microsoft.com/office/powerpoint/2010/main" xmlns="" val="2219787861"/>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1599992" y="621525"/>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599992" y="1905000"/>
            <a:ext cx="906662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86078" y="2655077"/>
            <a:ext cx="567174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2" name="Picture 1"/>
          <p:cNvPicPr>
            <a:picLocks noChangeAspect="1"/>
          </p:cNvPicPr>
          <p:nvPr/>
        </p:nvPicPr>
        <p:blipFill>
          <a:blip r:embed="rId2"/>
          <a:stretch>
            <a:fillRect/>
          </a:stretch>
        </p:blipFill>
        <p:spPr>
          <a:xfrm>
            <a:off x="1599992" y="3078524"/>
            <a:ext cx="3649131" cy="3703277"/>
          </a:xfrm>
          <a:prstGeom prst="rect">
            <a:avLst/>
          </a:prstGeom>
        </p:spPr>
      </p:pic>
    </p:spTree>
    <p:extLst>
      <p:ext uri="{BB962C8B-B14F-4D97-AF65-F5344CB8AC3E}">
        <p14:creationId xmlns:p14="http://schemas.microsoft.com/office/powerpoint/2010/main" xmlns="" val="2267786737"/>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1523802" y="3581400"/>
            <a:ext cx="9142810" cy="1981200"/>
          </a:xfrm>
          <a:prstGeom prst="rect">
            <a:avLst/>
          </a:prstGeom>
        </p:spPr>
      </p:pic>
    </p:spTree>
    <p:extLst>
      <p:ext uri="{BB962C8B-B14F-4D97-AF65-F5344CB8AC3E}">
        <p14:creationId xmlns:p14="http://schemas.microsoft.com/office/powerpoint/2010/main" xmlns="" val="3160401395"/>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1752372" y="2669113"/>
            <a:ext cx="876185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1752372" y="3200400"/>
            <a:ext cx="8685669" cy="3063222"/>
          </a:xfrm>
          <a:prstGeom prst="rect">
            <a:avLst/>
          </a:prstGeom>
        </p:spPr>
      </p:pic>
    </p:spTree>
    <p:extLst>
      <p:ext uri="{BB962C8B-B14F-4D97-AF65-F5344CB8AC3E}">
        <p14:creationId xmlns:p14="http://schemas.microsoft.com/office/powerpoint/2010/main" xmlns="" val="1816086968"/>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151914255"/>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505202"/>
            <a:ext cx="8838049"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xmlns="" val="2687058413"/>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USING &amp; ON clause</a:t>
            </a:r>
            <a:endParaRPr lang="en-IN" sz="3200" b="1" i="1" dirty="0">
              <a:latin typeface="Arial" pitchFamily="34" charset="0"/>
              <a:cs typeface="Arial" pitchFamily="34" charset="0"/>
            </a:endParaRPr>
          </a:p>
        </p:txBody>
      </p:sp>
      <p:sp>
        <p:nvSpPr>
          <p:cNvPr id="5" name="Rectangle 4"/>
          <p:cNvSpPr/>
          <p:nvPr/>
        </p:nvSpPr>
        <p:spPr>
          <a:xfrm>
            <a:off x="1599992" y="3441700"/>
            <a:ext cx="899043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599992" y="825839"/>
            <a:ext cx="899043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2801943" y="4581876"/>
            <a:ext cx="7593985" cy="1590324"/>
            <a:chOff x="1278308" y="4581876"/>
            <a:chExt cx="7594974"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29388784"/>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1556456" y="5038727"/>
            <a:ext cx="9110157" cy="1819275"/>
          </a:xfrm>
          <a:prstGeom prst="rect">
            <a:avLst/>
          </a:prstGeom>
        </p:spPr>
      </p:pic>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599992" y="173082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599992" y="2438402"/>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523802" y="3142835"/>
            <a:ext cx="9142810" cy="2114967"/>
          </a:xfrm>
          <a:prstGeom prst="rect">
            <a:avLst/>
          </a:prstGeom>
        </p:spPr>
      </p:pic>
    </p:spTree>
    <p:extLst>
      <p:ext uri="{BB962C8B-B14F-4D97-AF65-F5344CB8AC3E}">
        <p14:creationId xmlns:p14="http://schemas.microsoft.com/office/powerpoint/2010/main" xmlns="" val="3295181206"/>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599992" y="17526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1599992" y="2514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1588832" y="3048000"/>
            <a:ext cx="8968936" cy="2133600"/>
          </a:xfrm>
          <a:prstGeom prst="rect">
            <a:avLst/>
          </a:prstGeom>
        </p:spPr>
      </p:pic>
      <p:pic>
        <p:nvPicPr>
          <p:cNvPr id="28" name="Picture 27"/>
          <p:cNvPicPr>
            <a:picLocks noChangeAspect="1"/>
          </p:cNvPicPr>
          <p:nvPr/>
        </p:nvPicPr>
        <p:blipFill>
          <a:blip r:embed="rId4"/>
          <a:stretch>
            <a:fillRect/>
          </a:stretch>
        </p:blipFill>
        <p:spPr>
          <a:xfrm>
            <a:off x="1599992" y="5162550"/>
            <a:ext cx="8998828" cy="1697034"/>
          </a:xfrm>
          <a:prstGeom prst="rect">
            <a:avLst/>
          </a:prstGeom>
        </p:spPr>
      </p:pic>
    </p:spTree>
    <p:extLst>
      <p:ext uri="{BB962C8B-B14F-4D97-AF65-F5344CB8AC3E}">
        <p14:creationId xmlns:p14="http://schemas.microsoft.com/office/powerpoint/2010/main" xmlns="" val="3256599924"/>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99992" y="10784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406924"/>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1599992" y="210173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599992" y="2543697"/>
            <a:ext cx="8990430"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3803" y="5830671"/>
            <a:ext cx="5387728"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599992" y="5068671"/>
            <a:ext cx="6095207" cy="646331"/>
          </a:xfrm>
          <a:prstGeom prst="rect">
            <a:avLst/>
          </a:prstGeom>
        </p:spPr>
        <p:txBody>
          <a:bodyPr wrap="square">
            <a:spAutoFit/>
          </a:bodyPr>
          <a:lstStyle/>
          <a:p>
            <a:r>
              <a:rPr lang="en-US" dirty="0">
                <a:solidFill>
                  <a:srgbClr val="C74C49"/>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C74C49"/>
                </a:solidFill>
                <a:latin typeface="Arial" pitchFamily="34" charset="0"/>
                <a:cs typeface="Arial" pitchFamily="34" charset="0"/>
              </a:rPr>
              <a:t>can be used with </a:t>
            </a:r>
            <a:r>
              <a:rPr lang="en-US" b="1" dirty="0">
                <a:solidFill>
                  <a:srgbClr val="C74C49"/>
                </a:solidFill>
                <a:latin typeface="Arial" pitchFamily="34" charset="0"/>
                <a:cs typeface="Arial" pitchFamily="34" charset="0"/>
              </a:rPr>
              <a:t>a LEFT OUTER join, </a:t>
            </a:r>
            <a:r>
              <a:rPr lang="en-US" dirty="0">
                <a:solidFill>
                  <a:srgbClr val="C74C49"/>
                </a:solidFill>
                <a:latin typeface="Arial" pitchFamily="34" charset="0"/>
                <a:cs typeface="Arial" pitchFamily="34" charset="0"/>
              </a:rPr>
              <a:t>or</a:t>
            </a:r>
            <a:r>
              <a:rPr lang="en-US" b="1" dirty="0">
                <a:solidFill>
                  <a:srgbClr val="C74C49"/>
                </a:solidFill>
                <a:latin typeface="Arial" pitchFamily="34" charset="0"/>
                <a:cs typeface="Arial" pitchFamily="34" charset="0"/>
              </a:rPr>
              <a:t> a RIGHT OUTER join</a:t>
            </a:r>
            <a:r>
              <a:rPr lang="en-US" dirty="0">
                <a:solidFill>
                  <a:srgbClr val="C74C49"/>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050991" y="5540830"/>
            <a:ext cx="3539432" cy="936170"/>
          </a:xfrm>
          <a:prstGeom prst="rect">
            <a:avLst/>
          </a:prstGeom>
        </p:spPr>
      </p:pic>
      <p:sp>
        <p:nvSpPr>
          <p:cNvPr id="6" name="Rectangle 5"/>
          <p:cNvSpPr/>
          <p:nvPr/>
        </p:nvSpPr>
        <p:spPr>
          <a:xfrm>
            <a:off x="838091" y="28668"/>
            <a:ext cx="5311538" cy="1015663"/>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xmlns="" val="2601907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sp>
        <p:nvSpPr>
          <p:cNvPr id="5" name="Rectangle 4"/>
          <p:cNvSpPr/>
          <p:nvPr/>
        </p:nvSpPr>
        <p:spPr>
          <a:xfrm>
            <a:off x="1599992" y="5334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3361680737"/>
              </p:ext>
            </p:extLst>
          </p:nvPr>
        </p:nvGraphicFramePr>
        <p:xfrm>
          <a:off x="1676182" y="1194970"/>
          <a:ext cx="8838049" cy="3545840"/>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xmlns="" val="20000"/>
                    </a:ext>
                  </a:extLst>
                </a:gridCol>
                <a:gridCol w="1752372">
                  <a:extLst>
                    <a:ext uri="{9D8B030D-6E8A-4147-A177-3AD203B41FA5}">
                      <a16:colId xmlns:a16="http://schemas.microsoft.com/office/drawing/2014/main" xmlns="" val="20001"/>
                    </a:ext>
                  </a:extLst>
                </a:gridCol>
                <a:gridCol w="4190454">
                  <a:extLst>
                    <a:ext uri="{9D8B030D-6E8A-4147-A177-3AD203B41FA5}">
                      <a16:colId xmlns:a16="http://schemas.microsoft.com/office/drawing/2014/main" xmlns=""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marL="91428" marR="91428"/>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600" dirty="0">
                          <a:latin typeface="Arial" panose="020B0604020202020204" pitchFamily="34" charset="0"/>
                          <a:cs typeface="Arial" panose="020B0604020202020204" pitchFamily="34" charset="0"/>
                        </a:rPr>
                        <a:t>0-65535</a:t>
                      </a:r>
                    </a:p>
                  </a:txBody>
                  <a:tcPr marL="91428" marR="91428" anchor="ctr"/>
                </a:tc>
                <a:tc>
                  <a:txBody>
                    <a:bodyPr/>
                    <a:lstStyle/>
                    <a:p>
                      <a:r>
                        <a:rPr lang="en-US" sz="1600" dirty="0" smtClean="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65,535 bytes ~ 64kb</a:t>
                      </a:r>
                      <a:endParaRPr lang="en-IN" sz="1600" dirty="0" smtClean="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smtClean="0">
                          <a:latin typeface="Arial" panose="020B0604020202020204" pitchFamily="34" charset="0"/>
                          <a:cs typeface="Arial" panose="020B0604020202020204" pitchFamily="34" charset="0"/>
                        </a:rPr>
                        <a:t>16,777,215 bytes ~16MB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smtClean="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8"/>
                  </a:ext>
                </a:extLst>
              </a:tr>
            </a:tbl>
          </a:graphicData>
        </a:graphic>
      </p:graphicFrame>
      <p:sp>
        <p:nvSpPr>
          <p:cNvPr id="3" name="Rectangle 2"/>
          <p:cNvSpPr/>
          <p:nvPr/>
        </p:nvSpPr>
        <p:spPr>
          <a:xfrm>
            <a:off x="1599992" y="4724401"/>
            <a:ext cx="899043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PAD_CHAR_TO_FULL_LENGTH is enabled, trimming does not occur and retrieved CHAR values are padded to their full length.</a:t>
            </a:r>
          </a:p>
        </p:txBody>
      </p:sp>
      <p:sp>
        <p:nvSpPr>
          <p:cNvPr id="6" name="Rectangle 5"/>
          <p:cNvSpPr/>
          <p:nvPr/>
        </p:nvSpPr>
        <p:spPr>
          <a:xfrm>
            <a:off x="1599992" y="5681166"/>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xmlns="" val="130227343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3070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1599992" y="2133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372" y="2971800"/>
            <a:ext cx="4353719"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xmlns="" val="3265758592"/>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1547301" y="3028516"/>
            <a:ext cx="9095812" cy="1695884"/>
          </a:xfrm>
          <a:prstGeom prst="rect">
            <a:avLst/>
          </a:prstGeom>
        </p:spPr>
      </p:pic>
      <p:sp>
        <p:nvSpPr>
          <p:cNvPr id="42" name="Rectangle 41"/>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599992" y="176153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p14="http://schemas.microsoft.com/office/powerpoint/2010/main" xmlns="" val="2210990177"/>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1599992" y="838202"/>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1827" y="3873696"/>
            <a:ext cx="8598596"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1"/>
          <p:cNvGrpSpPr/>
          <p:nvPr/>
        </p:nvGrpSpPr>
        <p:grpSpPr>
          <a:xfrm>
            <a:off x="1610876" y="1705733"/>
            <a:ext cx="8968662"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1229649855"/>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599992" y="2023646"/>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1599992" y="301424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599992" y="4812268"/>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599992" y="38216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xmlns="" val="1778361230"/>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1599992" y="2996045"/>
            <a:ext cx="9066620" cy="1714500"/>
          </a:xfrm>
          <a:prstGeom prst="rect">
            <a:avLst/>
          </a:prstGeom>
        </p:spPr>
      </p:pic>
      <p:sp>
        <p:nvSpPr>
          <p:cNvPr id="34" name="Rectangle 33"/>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599991" y="1923871"/>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p14="http://schemas.microsoft.com/office/powerpoint/2010/main" xmlns="" val="3506185651"/>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9" name="Rectangle 8"/>
          <p:cNvSpPr/>
          <p:nvPr/>
        </p:nvSpPr>
        <p:spPr>
          <a:xfrm>
            <a:off x="1599992" y="889619"/>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1572286" y="1822977"/>
            <a:ext cx="8990430" cy="2286000"/>
          </a:xfrm>
          <a:prstGeom prst="rect">
            <a:avLst/>
          </a:prstGeom>
        </p:spPr>
      </p:pic>
      <p:sp>
        <p:nvSpPr>
          <p:cNvPr id="17" name="Rectangle 16"/>
          <p:cNvSpPr/>
          <p:nvPr/>
        </p:nvSpPr>
        <p:spPr>
          <a:xfrm>
            <a:off x="1953731" y="2174175"/>
            <a:ext cx="8625807"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655153473"/>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7" name="Rectangle 6"/>
          <p:cNvSpPr/>
          <p:nvPr/>
        </p:nvSpPr>
        <p:spPr>
          <a:xfrm>
            <a:off x="1599992" y="20574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1599992" y="30596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599992" y="48122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599991" y="3821668"/>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xmlns="" val="914184582"/>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xmlns="" val="224723620"/>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2246501990"/>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a:t>
            </a:r>
            <a:r>
              <a:rPr lang="en-IN" b="1" dirty="0" smtClean="0">
                <a:latin typeface="Calibri" panose="020F0502020204030204" pitchFamily="34" charset="0"/>
                <a:ea typeface="Calibri" panose="020F0502020204030204" pitchFamily="34" charset="0"/>
                <a:cs typeface="Times New Roman" panose="02020603050405020304" pitchFamily="18" charset="0"/>
              </a:rPr>
              <a:t>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1590425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403889875"/>
              </p:ext>
            </p:extLst>
          </p:nvPr>
        </p:nvGraphicFramePr>
        <p:xfrm>
          <a:off x="1676182" y="1676400"/>
          <a:ext cx="8838049" cy="3962400"/>
        </p:xfrm>
        <a:graphic>
          <a:graphicData uri="http://schemas.openxmlformats.org/drawingml/2006/table">
            <a:tbl>
              <a:tblPr firstRow="1" bandRow="1">
                <a:tableStyleId>{7E9639D4-E3E2-4D34-9284-5A2195B3D0D7}</a:tableStyleId>
              </a:tblPr>
              <a:tblGrid>
                <a:gridCol w="4495215">
                  <a:extLst>
                    <a:ext uri="{9D8B030D-6E8A-4147-A177-3AD203B41FA5}">
                      <a16:colId xmlns:a16="http://schemas.microsoft.com/office/drawing/2014/main" xmlns="" val="20000"/>
                    </a:ext>
                  </a:extLst>
                </a:gridCol>
                <a:gridCol w="1066661">
                  <a:extLst>
                    <a:ext uri="{9D8B030D-6E8A-4147-A177-3AD203B41FA5}">
                      <a16:colId xmlns:a16="http://schemas.microsoft.com/office/drawing/2014/main" xmlns="" val="20001"/>
                    </a:ext>
                  </a:extLst>
                </a:gridCol>
                <a:gridCol w="3276173">
                  <a:extLst>
                    <a:ext uri="{9D8B030D-6E8A-4147-A177-3AD203B41FA5}">
                      <a16:colId xmlns:a16="http://schemas.microsoft.com/office/drawing/2014/main" xmlns=""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 -128 to +127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-32,768 to +32,767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-8,388,608 to 8,388,607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-2,147,483,648 to +2,147,483,647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a:t>
                      </a:r>
                      <a:r>
                        <a:rPr lang="en-IN" sz="1600">
                          <a:solidFill>
                            <a:schemeClr val="tx1"/>
                          </a:solidFill>
                          <a:latin typeface="Arial" panose="020B0604020202020204" pitchFamily="34" charset="0"/>
                          <a:cs typeface="Arial" panose="020B0604020202020204" pitchFamily="34" charset="0"/>
                        </a:rPr>
                        <a:t>get converted in DECIMAL</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8"/>
                  </a:ext>
                </a:extLst>
              </a:tr>
            </a:tbl>
          </a:graphicData>
        </a:graphic>
      </p:graphicFrame>
      <p:sp>
        <p:nvSpPr>
          <p:cNvPr id="3" name="Rectangle 2"/>
          <p:cNvSpPr/>
          <p:nvPr/>
        </p:nvSpPr>
        <p:spPr>
          <a:xfrm>
            <a:off x="1676182" y="5786738"/>
            <a:ext cx="8838049"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036" y="107721"/>
            <a:ext cx="4019177" cy="400110"/>
          </a:xfrm>
          <a:prstGeom prst="rect">
            <a:avLst/>
          </a:prstGeom>
          <a:noFill/>
        </p:spPr>
        <p:txBody>
          <a:bodyPr wrap="none" rtlCol="0">
            <a:spAutoFit/>
          </a:bodyPr>
          <a:lstStyle/>
          <a:p>
            <a:r>
              <a:rPr lang="en-IN" sz="2000" dirty="0">
                <a:solidFill>
                  <a:srgbClr val="D9DD21"/>
                </a:solidFill>
              </a:rPr>
              <a:t>UNSIGNED prohibits negative values.</a:t>
            </a:r>
          </a:p>
        </p:txBody>
      </p:sp>
    </p:spTree>
    <p:extLst>
      <p:ext uri="{BB962C8B-B14F-4D97-AF65-F5344CB8AC3E}">
        <p14:creationId xmlns:p14="http://schemas.microsoft.com/office/powerpoint/2010/main" xmlns="" val="2592491060"/>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182" y="143470"/>
            <a:ext cx="8533289"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709825" y="1219200"/>
            <a:ext cx="8499646" cy="990600"/>
          </a:xfrm>
          <a:prstGeom prst="rect">
            <a:avLst/>
          </a:prstGeom>
        </p:spPr>
      </p:pic>
      <p:pic>
        <p:nvPicPr>
          <p:cNvPr id="8" name="Picture 7"/>
          <p:cNvPicPr>
            <a:picLocks noChangeAspect="1"/>
          </p:cNvPicPr>
          <p:nvPr/>
        </p:nvPicPr>
        <p:blipFill>
          <a:blip r:embed="rId3"/>
          <a:stretch>
            <a:fillRect/>
          </a:stretch>
        </p:blipFill>
        <p:spPr>
          <a:xfrm>
            <a:off x="2366689" y="3475177"/>
            <a:ext cx="7300203" cy="685799"/>
          </a:xfrm>
          <a:prstGeom prst="rect">
            <a:avLst/>
          </a:prstGeom>
        </p:spPr>
      </p:pic>
      <p:pic>
        <p:nvPicPr>
          <p:cNvPr id="10" name="Picture 9"/>
          <p:cNvPicPr>
            <a:picLocks noChangeAspect="1"/>
          </p:cNvPicPr>
          <p:nvPr/>
        </p:nvPicPr>
        <p:blipFill>
          <a:blip r:embed="rId4"/>
          <a:stretch>
            <a:fillRect/>
          </a:stretch>
        </p:blipFill>
        <p:spPr>
          <a:xfrm>
            <a:off x="2366689" y="4341600"/>
            <a:ext cx="7185916" cy="687600"/>
          </a:xfrm>
          <a:prstGeom prst="rect">
            <a:avLst/>
          </a:prstGeom>
        </p:spPr>
      </p:pic>
      <p:pic>
        <p:nvPicPr>
          <p:cNvPr id="11" name="Picture 10"/>
          <p:cNvPicPr>
            <a:picLocks noChangeAspect="1"/>
          </p:cNvPicPr>
          <p:nvPr/>
        </p:nvPicPr>
        <p:blipFill>
          <a:blip r:embed="rId5"/>
          <a:stretch>
            <a:fillRect/>
          </a:stretch>
        </p:blipFill>
        <p:spPr>
          <a:xfrm>
            <a:off x="2349869" y="5257800"/>
            <a:ext cx="7185916" cy="687600"/>
          </a:xfrm>
          <a:prstGeom prst="rect">
            <a:avLst/>
          </a:prstGeom>
        </p:spPr>
      </p:pic>
    </p:spTree>
    <p:extLst>
      <p:ext uri="{BB962C8B-B14F-4D97-AF65-F5344CB8AC3E}">
        <p14:creationId xmlns:p14="http://schemas.microsoft.com/office/powerpoint/2010/main" xmlns="" val="4292173378"/>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1599992" y="838202"/>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599992" y="3705763"/>
            <a:ext cx="899043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182" y="2136101"/>
            <a:ext cx="4571405"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3777" y="1985813"/>
            <a:ext cx="4266645"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xmlns="" val="1474658266"/>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extLst/>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xmlns="" val="20000"/>
                    </a:ext>
                  </a:extLst>
                </a:gridCol>
                <a:gridCol w="1955545">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xmlns="" val="10006"/>
                  </a:ext>
                </a:extLst>
              </a:tr>
            </a:tbl>
          </a:graphicData>
        </a:graphic>
      </p:graphicFrame>
      <p:graphicFrame>
        <p:nvGraphicFramePr>
          <p:cNvPr id="8" name="Table 7"/>
          <p:cNvGraphicFramePr>
            <a:graphicFrameLocks noGrp="1"/>
          </p:cNvGraphicFramePr>
          <p:nvPr>
            <p:extLst/>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xmlns="" val="20000"/>
                    </a:ext>
                  </a:extLst>
                </a:gridCol>
                <a:gridCol w="2128596">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xmlns="" val="20000"/>
                    </a:ext>
                  </a:extLst>
                </a:gridCol>
                <a:gridCol w="191681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xmlns=""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xmlns=""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8304720" y="3962400"/>
            <a:ext cx="1743482" cy="1065600"/>
          </a:xfrm>
          <a:prstGeom prst="rect">
            <a:avLst/>
          </a:prstGeom>
        </p:spPr>
      </p:pic>
    </p:spTree>
    <p:extLst>
      <p:ext uri="{BB962C8B-B14F-4D97-AF65-F5344CB8AC3E}">
        <p14:creationId xmlns:p14="http://schemas.microsoft.com/office/powerpoint/2010/main" xmlns="" val="3399317966"/>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xmlns="" val="20000"/>
                    </a:ext>
                  </a:extLst>
                </a:gridCol>
                <a:gridCol w="1955545">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6"/>
                  </a:ext>
                </a:extLst>
              </a:tr>
            </a:tbl>
          </a:graphicData>
        </a:graphic>
      </p:graphicFrame>
      <p:graphicFrame>
        <p:nvGraphicFramePr>
          <p:cNvPr id="13" name="Table 12"/>
          <p:cNvGraphicFramePr>
            <a:graphicFrameLocks noGrp="1"/>
          </p:cNvGraphicFramePr>
          <p:nvPr>
            <p:extLst/>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xmlns="" val="20000"/>
                    </a:ext>
                  </a:extLst>
                </a:gridCol>
                <a:gridCol w="2128596">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xmlns="" val="20000"/>
                    </a:ext>
                  </a:extLst>
                </a:gridCol>
                <a:gridCol w="191681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xmlns=""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xmlns=""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xmlns=""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xmlns=""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9"/>
                  </a:ext>
                </a:extLst>
              </a:tr>
            </a:tbl>
          </a:graphicData>
        </a:graphic>
      </p:graphicFrame>
      <p:pic>
        <p:nvPicPr>
          <p:cNvPr id="2" name="Picture 1"/>
          <p:cNvPicPr>
            <a:picLocks noChangeAspect="1"/>
          </p:cNvPicPr>
          <p:nvPr/>
        </p:nvPicPr>
        <p:blipFill>
          <a:blip r:embed="rId2"/>
          <a:stretch>
            <a:fillRect/>
          </a:stretch>
        </p:blipFill>
        <p:spPr>
          <a:xfrm>
            <a:off x="8228529" y="4495802"/>
            <a:ext cx="1980942" cy="1063977"/>
          </a:xfrm>
          <a:prstGeom prst="rect">
            <a:avLst/>
          </a:prstGeom>
        </p:spPr>
      </p:pic>
    </p:spTree>
    <p:extLst>
      <p:ext uri="{BB962C8B-B14F-4D97-AF65-F5344CB8AC3E}">
        <p14:creationId xmlns:p14="http://schemas.microsoft.com/office/powerpoint/2010/main" xmlns="" val="1333351723"/>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1599992" y="753310"/>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599992" y="2401671"/>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52400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nvPr>
        </p:nvGraphicFramePr>
        <p:xfrm>
          <a:off x="1578223" y="35078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xmlns="" val="20000"/>
                    </a:ext>
                  </a:extLst>
                </a:gridCol>
                <a:gridCol w="1955545">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6"/>
                  </a:ext>
                </a:extLst>
              </a:tr>
            </a:tbl>
          </a:graphicData>
        </a:graphic>
      </p:graphicFrame>
      <p:graphicFrame>
        <p:nvGraphicFramePr>
          <p:cNvPr id="10" name="Table 9"/>
          <p:cNvGraphicFramePr>
            <a:graphicFrameLocks noGrp="1"/>
          </p:cNvGraphicFramePr>
          <p:nvPr>
            <p:extLst/>
          </p:nvPr>
        </p:nvGraphicFramePr>
        <p:xfrm>
          <a:off x="4658480" y="35078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xmlns="" val="20000"/>
                    </a:ext>
                  </a:extLst>
                </a:gridCol>
                <a:gridCol w="2128596">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4"/>
                  </a:ext>
                </a:extLst>
              </a:tr>
            </a:tbl>
          </a:graphicData>
        </a:graphic>
      </p:graphicFrame>
      <p:sp>
        <p:nvSpPr>
          <p:cNvPr id="11" name="TextBox 10"/>
          <p:cNvSpPr txBox="1"/>
          <p:nvPr/>
        </p:nvSpPr>
        <p:spPr>
          <a:xfrm>
            <a:off x="4125150"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39624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nvPr>
        </p:nvGraphicFramePr>
        <p:xfrm>
          <a:off x="7883045" y="350520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xmlns="" val="20000"/>
                    </a:ext>
                  </a:extLst>
                </a:gridCol>
                <a:gridCol w="191681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2604389177"/>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5" name="Rectangle 4"/>
          <p:cNvSpPr/>
          <p:nvPr/>
        </p:nvSpPr>
        <p:spPr>
          <a:xfrm>
            <a:off x="1599992" y="6858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599992" y="133487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nvPr>
        </p:nvGraphicFramePr>
        <p:xfrm>
          <a:off x="1578223" y="35840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xmlns="" val="20000"/>
                    </a:ext>
                  </a:extLst>
                </a:gridCol>
                <a:gridCol w="1955545">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6"/>
                  </a:ext>
                </a:extLst>
              </a:tr>
            </a:tbl>
          </a:graphicData>
        </a:graphic>
      </p:graphicFrame>
      <p:graphicFrame>
        <p:nvGraphicFramePr>
          <p:cNvPr id="8" name="Table 7"/>
          <p:cNvGraphicFramePr>
            <a:graphicFrameLocks noGrp="1"/>
          </p:cNvGraphicFramePr>
          <p:nvPr>
            <p:extLst/>
          </p:nvPr>
        </p:nvGraphicFramePr>
        <p:xfrm>
          <a:off x="4658480" y="35840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xmlns="" val="20000"/>
                    </a:ext>
                  </a:extLst>
                </a:gridCol>
                <a:gridCol w="2128596">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4"/>
                  </a:ext>
                </a:extLst>
              </a:tr>
            </a:tbl>
          </a:graphicData>
        </a:graphic>
      </p:graphicFrame>
      <p:sp>
        <p:nvSpPr>
          <p:cNvPr id="10" name="TextBox 9"/>
          <p:cNvSpPr txBox="1"/>
          <p:nvPr/>
        </p:nvSpPr>
        <p:spPr>
          <a:xfrm>
            <a:off x="4125150" y="359964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5132" y="42854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nvPr>
        </p:nvGraphicFramePr>
        <p:xfrm>
          <a:off x="7883045" y="358140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xmlns="" val="20000"/>
                    </a:ext>
                  </a:extLst>
                </a:gridCol>
                <a:gridCol w="191681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xmlns=""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xmlns="" val="10005"/>
                  </a:ext>
                </a:extLst>
              </a:tr>
            </a:tbl>
          </a:graphicData>
        </a:graphic>
      </p:graphicFrame>
      <p:sp>
        <p:nvSpPr>
          <p:cNvPr id="13" name="Rectangle 12"/>
          <p:cNvSpPr/>
          <p:nvPr/>
        </p:nvSpPr>
        <p:spPr>
          <a:xfrm>
            <a:off x="1599992" y="2057402"/>
            <a:ext cx="899043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4248" y="56570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nvPr>
        </p:nvGraphicFramePr>
        <p:xfrm>
          <a:off x="7872161" y="5334002"/>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xmlns="" val="20000"/>
                    </a:ext>
                  </a:extLst>
                </a:gridCol>
                <a:gridCol w="191681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xmlns="" val="3944958051"/>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3818134417"/>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p14="http://schemas.microsoft.com/office/powerpoint/2010/main" xmlns="" val="360299871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53876"/>
            <a:ext cx="8838049" cy="1862048"/>
          </a:xfrm>
          <a:prstGeom prst="rect">
            <a:avLst/>
          </a:prstGeom>
          <a:solidFill>
            <a:schemeClr val="bg1"/>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182" y="3139956"/>
            <a:ext cx="8838049" cy="646331"/>
          </a:xfrm>
          <a:prstGeom prst="rect">
            <a:avLst/>
          </a:prstGeom>
          <a:solidFill>
            <a:schemeClr val="bg1"/>
          </a:solidFill>
        </p:spPr>
        <p:txBody>
          <a:bodyPr wrap="square">
            <a:spAutoFit/>
          </a:bodyPr>
          <a:lstStyle/>
          <a:p>
            <a:r>
              <a:rPr lang="en-IN" dirty="0">
                <a:latin typeface="Gill Sans MT (Body)"/>
              </a:rPr>
              <a:t>You may use comparison operators such as &lt;&gt;, &lt;, &gt;, &lt;=, and &gt;= with a </a:t>
            </a:r>
            <a:r>
              <a:rPr lang="en-IN" b="1" i="1" dirty="0">
                <a:latin typeface="Gill Sans MT (Body)"/>
              </a:rPr>
              <a:t>single</a:t>
            </a:r>
            <a:r>
              <a:rPr lang="en-IN" dirty="0">
                <a:latin typeface="Gill Sans MT (Body)"/>
              </a:rPr>
              <a:t> </a:t>
            </a:r>
            <a:r>
              <a:rPr lang="en-IN" b="1" i="1" dirty="0">
                <a:latin typeface="Gill Sans MT (Body)"/>
              </a:rPr>
              <a:t>row</a:t>
            </a:r>
            <a:r>
              <a:rPr lang="en-IN" dirty="0">
                <a:latin typeface="Gill Sans MT (Body)"/>
              </a:rPr>
              <a:t> </a:t>
            </a:r>
            <a:r>
              <a:rPr lang="en-IN" b="1" i="1" dirty="0">
                <a:latin typeface="Gill Sans MT (Body)"/>
              </a:rPr>
              <a:t>subquery</a:t>
            </a:r>
            <a:r>
              <a:rPr lang="en-IN" dirty="0">
                <a:latin typeface="Gill Sans MT (Body)"/>
              </a:rPr>
              <a:t>.</a:t>
            </a:r>
          </a:p>
        </p:txBody>
      </p:sp>
      <p:sp>
        <p:nvSpPr>
          <p:cNvPr id="6" name="Rectangle 5"/>
          <p:cNvSpPr/>
          <p:nvPr/>
        </p:nvSpPr>
        <p:spPr>
          <a:xfrm>
            <a:off x="1676182" y="3846595"/>
            <a:ext cx="8838049" cy="923330"/>
          </a:xfrm>
          <a:prstGeom prst="rect">
            <a:avLst/>
          </a:prstGeom>
          <a:solidFill>
            <a:schemeClr val="bg1"/>
          </a:solidFill>
        </p:spPr>
        <p:txBody>
          <a:bodyPr wrap="square">
            <a:spAutoFit/>
          </a:bodyPr>
          <a:lstStyle/>
          <a:p>
            <a:r>
              <a:rPr lang="en-IN" dirty="0">
                <a:latin typeface="Gill Sans MT (Body)"/>
              </a:rPr>
              <a:t>Multiple row subquery returns one or more rows to the outer SQL statement. You may use the IN, ANY, or ALL operator in outer query to handle a subquery that returns </a:t>
            </a:r>
            <a:r>
              <a:rPr lang="en-IN" b="1" i="1" dirty="0">
                <a:latin typeface="Gill Sans MT (Body)"/>
              </a:rPr>
              <a:t>multiple</a:t>
            </a:r>
            <a:r>
              <a:rPr lang="en-IN" dirty="0">
                <a:latin typeface="Gill Sans MT (Body)"/>
              </a:rPr>
              <a:t> </a:t>
            </a:r>
            <a:r>
              <a:rPr lang="en-IN" b="1" i="1" dirty="0">
                <a:latin typeface="Gill Sans MT (Body)"/>
              </a:rPr>
              <a:t>rows</a:t>
            </a:r>
            <a:r>
              <a:rPr lang="en-IN" dirty="0">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676182" y="4848100"/>
            <a:ext cx="8838049" cy="1880316"/>
          </a:xfrm>
          <a:prstGeom prst="rect">
            <a:avLst/>
          </a:prstGeom>
        </p:spPr>
      </p:pic>
    </p:spTree>
    <p:extLst>
      <p:ext uri="{BB962C8B-B14F-4D97-AF65-F5344CB8AC3E}">
        <p14:creationId xmlns:p14="http://schemas.microsoft.com/office/powerpoint/2010/main" xmlns="" val="1639607989"/>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152400"/>
            <a:ext cx="8838049" cy="677108"/>
          </a:xfrm>
          <a:prstGeom prst="rect">
            <a:avLst/>
          </a:prstGeom>
          <a:solidFill>
            <a:schemeClr val="bg1"/>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676182" y="4343400"/>
            <a:ext cx="8838049" cy="1880316"/>
          </a:xfrm>
          <a:prstGeom prst="rect">
            <a:avLst/>
          </a:prstGeom>
        </p:spPr>
      </p:pic>
      <p:sp>
        <p:nvSpPr>
          <p:cNvPr id="8" name="Rectangle 7"/>
          <p:cNvSpPr/>
          <p:nvPr/>
        </p:nvSpPr>
        <p:spPr>
          <a:xfrm>
            <a:off x="1676182" y="873825"/>
            <a:ext cx="5333306"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182" y="1371600"/>
            <a:ext cx="8838049" cy="677108"/>
          </a:xfrm>
          <a:prstGeom prst="rect">
            <a:avLst/>
          </a:prstGeom>
          <a:solidFill>
            <a:schemeClr val="bg1"/>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182" y="2121725"/>
            <a:ext cx="3428554"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30374371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3551414979"/>
              </p:ext>
            </p:extLst>
          </p:nvPr>
        </p:nvGraphicFramePr>
        <p:xfrm>
          <a:off x="1676182" y="1676400"/>
          <a:ext cx="8838049" cy="2641600"/>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xmlns="" val="20000"/>
                    </a:ext>
                  </a:extLst>
                </a:gridCol>
                <a:gridCol w="2285702">
                  <a:extLst>
                    <a:ext uri="{9D8B030D-6E8A-4147-A177-3AD203B41FA5}">
                      <a16:colId xmlns:a16="http://schemas.microsoft.com/office/drawing/2014/main" xmlns="" val="20001"/>
                    </a:ext>
                  </a:extLst>
                </a:gridCol>
                <a:gridCol w="3657124">
                  <a:extLst>
                    <a:ext uri="{9D8B030D-6E8A-4147-A177-3AD203B41FA5}">
                      <a16:colId xmlns:a16="http://schemas.microsoft.com/office/drawing/2014/main" xmlns=""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TIMESTAMP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xmlns="" val="2199412113"/>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2977475506"/>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1976689461"/>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182" y="1460959"/>
            <a:ext cx="8838049"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7951" y="4321314"/>
            <a:ext cx="8816281"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761255836"/>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10" name="Rectangle 9"/>
          <p:cNvSpPr/>
          <p:nvPr/>
        </p:nvSpPr>
        <p:spPr>
          <a:xfrm>
            <a:off x="1676183" y="9156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225" y="1422739"/>
            <a:ext cx="8842006" cy="1015663"/>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INSERT INTO table_name [ (column1 [, column2 ]) ] </a:t>
            </a:r>
          </a:p>
          <a:p>
            <a:pPr eaLnBrk="0" fontAlgn="base" hangingPunct="0">
              <a:spcBef>
                <a:spcPct val="0"/>
              </a:spcBef>
              <a:spcAft>
                <a:spcPct val="0"/>
              </a:spcAft>
            </a:pPr>
            <a:r>
              <a:rPr lang="en-US" sz="2000" dirty="0">
                <a:latin typeface="Liberation Mono"/>
              </a:rPr>
              <a:t>SELECT [ *|column1 [, column2 ] FROM table1 [, table2 ] </a:t>
            </a:r>
          </a:p>
          <a:p>
            <a:pPr eaLnBrk="0" fontAlgn="base" hangingPunct="0">
              <a:spcBef>
                <a:spcPct val="0"/>
              </a:spcBef>
              <a:spcAft>
                <a:spcPct val="0"/>
              </a:spcAft>
            </a:pPr>
            <a:r>
              <a:rPr lang="en-US" sz="2000" dirty="0">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672223" y="4038602"/>
            <a:ext cx="7165827" cy="860503"/>
          </a:xfrm>
          <a:prstGeom prst="rect">
            <a:avLst/>
          </a:prstGeom>
        </p:spPr>
      </p:pic>
      <p:pic>
        <p:nvPicPr>
          <p:cNvPr id="3" name="Picture 2"/>
          <p:cNvPicPr>
            <a:picLocks noChangeAspect="1"/>
          </p:cNvPicPr>
          <p:nvPr/>
        </p:nvPicPr>
        <p:blipFill>
          <a:blip r:embed="rId3"/>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1034304229"/>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sp>
        <p:nvSpPr>
          <p:cNvPr id="10" name="Rectangle 9"/>
          <p:cNvSpPr/>
          <p:nvPr/>
        </p:nvSpPr>
        <p:spPr>
          <a:xfrm>
            <a:off x="1676183" y="91440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226" y="1441849"/>
            <a:ext cx="8842006" cy="1015663"/>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xmlns="" val="1705078708"/>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sp>
        <p:nvSpPr>
          <p:cNvPr id="10" name="Rectangle 9"/>
          <p:cNvSpPr/>
          <p:nvPr/>
        </p:nvSpPr>
        <p:spPr>
          <a:xfrm>
            <a:off x="1676183" y="873204"/>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225" y="1425714"/>
            <a:ext cx="8842006" cy="707886"/>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 </a:t>
            </a:r>
          </a:p>
          <a:p>
            <a:pPr eaLnBrk="0" fontAlgn="base" hangingPunct="0">
              <a:spcBef>
                <a:spcPct val="0"/>
              </a:spcBef>
              <a:spcAft>
                <a:spcPct val="0"/>
              </a:spcAft>
            </a:pPr>
            <a:r>
              <a:rPr lang="en-US" sz="2000" dirty="0">
                <a:latin typeface="Liberation Mono"/>
              </a:rPr>
              <a:t>(SELECT column_name FROM table_name) [ WHERE) ] </a:t>
            </a:r>
          </a:p>
        </p:txBody>
      </p:sp>
    </p:spTree>
    <p:extLst>
      <p:ext uri="{BB962C8B-B14F-4D97-AF65-F5344CB8AC3E}">
        <p14:creationId xmlns:p14="http://schemas.microsoft.com/office/powerpoint/2010/main" xmlns="" val="3087056985"/>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1599992" y="685800"/>
            <a:ext cx="8990430" cy="5170646"/>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xmlns="" val="1719217087"/>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571124718"/>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1599992" y="838200"/>
            <a:ext cx="899043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599992" y="3352800"/>
            <a:ext cx="899043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xmlns="" val="4240804930"/>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2" name="Rectangle 1"/>
          <p:cNvSpPr/>
          <p:nvPr/>
        </p:nvSpPr>
        <p:spPr>
          <a:xfrm>
            <a:off x="1599992" y="762002"/>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1752372" y="2333592"/>
            <a:ext cx="5638066" cy="943008"/>
          </a:xfrm>
          <a:prstGeom prst="rect">
            <a:avLst/>
          </a:prstGeom>
        </p:spPr>
      </p:pic>
      <p:sp>
        <p:nvSpPr>
          <p:cNvPr id="7" name="Rectangle 6"/>
          <p:cNvSpPr/>
          <p:nvPr/>
        </p:nvSpPr>
        <p:spPr>
          <a:xfrm>
            <a:off x="1599992" y="3629563"/>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1752373" y="5241267"/>
            <a:ext cx="4419026" cy="854735"/>
          </a:xfrm>
          <a:prstGeom prst="rect">
            <a:avLst/>
          </a:prstGeom>
        </p:spPr>
      </p:pic>
    </p:spTree>
    <p:extLst>
      <p:ext uri="{BB962C8B-B14F-4D97-AF65-F5344CB8AC3E}">
        <p14:creationId xmlns:p14="http://schemas.microsoft.com/office/powerpoint/2010/main" xmlns="" val="21192131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5" name="Rectangle 4"/>
          <p:cNvSpPr/>
          <p:nvPr/>
        </p:nvSpPr>
        <p:spPr>
          <a:xfrm>
            <a:off x="1599992" y="838200"/>
            <a:ext cx="8990430"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3" name="Rectangle 2"/>
          <p:cNvSpPr/>
          <p:nvPr/>
        </p:nvSpPr>
        <p:spPr>
          <a:xfrm>
            <a:off x="1599991" y="1676400"/>
            <a:ext cx="891424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a:latin typeface="Arial" panose="020B0604020202020204" pitchFamily="34" charset="0"/>
                <a:cs typeface="Arial" panose="020B0604020202020204" pitchFamily="34" charset="0"/>
              </a:rPr>
              <a:t> TEMP;</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a:latin typeface="Arial" panose="020B0604020202020204" pitchFamily="34" charset="0"/>
                <a:cs typeface="Arial" panose="020B0604020202020204" pitchFamily="34" charset="0"/>
              </a:rPr>
              <a:t>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TEMP;</a:t>
            </a:r>
          </a:p>
        </p:txBody>
      </p:sp>
    </p:spTree>
    <p:extLst>
      <p:ext uri="{BB962C8B-B14F-4D97-AF65-F5344CB8AC3E}">
        <p14:creationId xmlns:p14="http://schemas.microsoft.com/office/powerpoint/2010/main" xmlns="" val="4187119804"/>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423151025"/>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1599992" y="685800"/>
            <a:ext cx="899043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599992" y="1981200"/>
            <a:ext cx="899043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xmlns="" val="3843385344"/>
              </p:ext>
            </p:extLst>
          </p:nvPr>
        </p:nvGraphicFramePr>
        <p:xfrm>
          <a:off x="1676182" y="327660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xmlns="" val="20000"/>
                    </a:ext>
                  </a:extLst>
                </a:gridCol>
                <a:gridCol w="7161868">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xmlns=""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xmlns=""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xmlns=""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xmlns="" val="237043370"/>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3" name="Rectangle 2"/>
          <p:cNvSpPr/>
          <p:nvPr/>
        </p:nvSpPr>
        <p:spPr>
          <a:xfrm>
            <a:off x="1523802" y="2895602"/>
            <a:ext cx="914281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676183" y="4284071"/>
            <a:ext cx="4132851" cy="1811931"/>
          </a:xfrm>
          <a:prstGeom prst="rect">
            <a:avLst/>
          </a:prstGeom>
        </p:spPr>
      </p:pic>
      <p:grpSp>
        <p:nvGrpSpPr>
          <p:cNvPr id="2" name="Group 15"/>
          <p:cNvGrpSpPr/>
          <p:nvPr/>
        </p:nvGrpSpPr>
        <p:grpSpPr>
          <a:xfrm>
            <a:off x="6933297" y="675937"/>
            <a:ext cx="1676182"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5" name="Group 14"/>
          <p:cNvGrpSpPr/>
          <p:nvPr/>
        </p:nvGrpSpPr>
        <p:grpSpPr>
          <a:xfrm>
            <a:off x="8838049" y="675937"/>
            <a:ext cx="1676182"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6" name="Group 16"/>
          <p:cNvGrpSpPr/>
          <p:nvPr/>
        </p:nvGrpSpPr>
        <p:grpSpPr>
          <a:xfrm>
            <a:off x="7790188" y="1716860"/>
            <a:ext cx="1828562"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600" y="732657"/>
            <a:ext cx="4561816"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xmlns="" val="2226653300"/>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xmlns="" val="1759989589"/>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1904752" y="5353110"/>
            <a:ext cx="2003483" cy="895290"/>
          </a:xfrm>
          <a:prstGeom prst="rect">
            <a:avLst/>
          </a:prstGeom>
        </p:spPr>
      </p:pic>
    </p:spTree>
    <p:extLst>
      <p:ext uri="{BB962C8B-B14F-4D97-AF65-F5344CB8AC3E}">
        <p14:creationId xmlns:p14="http://schemas.microsoft.com/office/powerpoint/2010/main" xmlns="" val="2633211977"/>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xmlns="" val="22333127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98404040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51201709"/>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388436337"/>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28904410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76203"/>
            <a:ext cx="5485686"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p14="http://schemas.microsoft.com/office/powerpoint/2010/main" xmlns="" val="2014352183"/>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942434834"/>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xmlns="" val="245560099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16688433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xmlns="" val="298069296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13459004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xmlns="" val="254062529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75744651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0239000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xmlns="" val="280908234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xmlns="" val="300668964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xmlns="" val="1299804971"/>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02390006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417361692"/>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2"/>
            <a:ext cx="8685669"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2372" y="2133602"/>
            <a:ext cx="8685669"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Relation and Relationship?</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3390459" y="3962402"/>
            <a:ext cx="5409496"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xmlns="" val="2582127105"/>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182" y="2695815"/>
            <a:ext cx="8838049"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xmlns="" val="1795709793"/>
              </p:ext>
            </p:extLst>
          </p:nvPr>
        </p:nvGraphicFramePr>
        <p:xfrm>
          <a:off x="1828562" y="762000"/>
          <a:ext cx="4266644" cy="1887294"/>
        </p:xfrm>
        <a:graphic>
          <a:graphicData uri="http://schemas.openxmlformats.org/drawingml/2006/table">
            <a:tbl>
              <a:tblPr firstRow="1" bandRow="1">
                <a:tableStyleId>{5940675A-B579-460E-94D1-54222C63F5DA}</a:tableStyleId>
              </a:tblPr>
              <a:tblGrid>
                <a:gridCol w="1371421">
                  <a:extLst>
                    <a:ext uri="{9D8B030D-6E8A-4147-A177-3AD203B41FA5}">
                      <a16:colId xmlns:a16="http://schemas.microsoft.com/office/drawing/2014/main" xmlns="" val="20000"/>
                    </a:ext>
                  </a:extLst>
                </a:gridCol>
                <a:gridCol w="2895223">
                  <a:extLst>
                    <a:ext uri="{9D8B030D-6E8A-4147-A177-3AD203B41FA5}">
                      <a16:colId xmlns:a16="http://schemas.microsoft.com/office/drawing/2014/main" xmlns="" val="20001"/>
                    </a:ext>
                  </a:extLst>
                </a:gridCol>
              </a:tblGrid>
              <a:tr h="403934">
                <a:tc>
                  <a:txBody>
                    <a:bodyPr/>
                    <a:lstStyle/>
                    <a:p>
                      <a:pPr algn="ctr"/>
                      <a:r>
                        <a:rPr lang="en-IN" dirty="0"/>
                        <a:t>ID</a:t>
                      </a:r>
                    </a:p>
                  </a:txBody>
                  <a:tcPr marL="91428" marR="91428">
                    <a:solidFill>
                      <a:srgbClr val="FFFF00"/>
                    </a:solidFill>
                  </a:tcPr>
                </a:tc>
                <a:tc>
                  <a:txBody>
                    <a:bodyPr/>
                    <a:lstStyle/>
                    <a:p>
                      <a:pPr algn="ctr"/>
                      <a:r>
                        <a:rPr lang="en-IN" dirty="0"/>
                        <a:t>firstName</a:t>
                      </a:r>
                    </a:p>
                  </a:txBody>
                  <a:tcPr marL="91428" marR="91428">
                    <a:solidFill>
                      <a:srgbClr val="FFFF00"/>
                    </a:solidFill>
                  </a:tcPr>
                </a:tc>
                <a:extLst>
                  <a:ext uri="{0D108BD9-81ED-4DB2-BD59-A6C34878D82A}">
                    <a16:rowId xmlns:a16="http://schemas.microsoft.com/office/drawing/2014/main" xmlns="" val="10000"/>
                  </a:ext>
                </a:extLst>
              </a:tr>
              <a:tr h="370840">
                <a:tc>
                  <a:txBody>
                    <a:bodyPr/>
                    <a:lstStyle/>
                    <a:p>
                      <a:pPr algn="ctr"/>
                      <a:r>
                        <a:rPr lang="en-IN" dirty="0"/>
                        <a:t>1</a:t>
                      </a:r>
                    </a:p>
                  </a:txBody>
                  <a:tcPr marL="91428" marR="91428"/>
                </a:tc>
                <a:tc>
                  <a:txBody>
                    <a:bodyPr/>
                    <a:lstStyle/>
                    <a:p>
                      <a:r>
                        <a:rPr lang="en-IN" dirty="0"/>
                        <a:t>Saleel Bagde</a:t>
                      </a:r>
                    </a:p>
                  </a:txBody>
                  <a:tcPr marL="91428" marR="91428"/>
                </a:tc>
                <a:extLst>
                  <a:ext uri="{0D108BD9-81ED-4DB2-BD59-A6C34878D82A}">
                    <a16:rowId xmlns:a16="http://schemas.microsoft.com/office/drawing/2014/main" xmlns="" val="10001"/>
                  </a:ext>
                </a:extLst>
              </a:tr>
              <a:tr h="370840">
                <a:tc>
                  <a:txBody>
                    <a:bodyPr/>
                    <a:lstStyle/>
                    <a:p>
                      <a:pPr algn="ctr"/>
                      <a:r>
                        <a:rPr lang="en-IN" dirty="0"/>
                        <a:t>2</a:t>
                      </a:r>
                    </a:p>
                  </a:txBody>
                  <a:tcPr marL="91428" marR="91428"/>
                </a:tc>
                <a:tc>
                  <a:txBody>
                    <a:bodyPr/>
                    <a:lstStyle/>
                    <a:p>
                      <a:r>
                        <a:rPr lang="en-IN" dirty="0"/>
                        <a:t>Sharmin</a:t>
                      </a:r>
                    </a:p>
                  </a:txBody>
                  <a:tcPr marL="91428" marR="91428"/>
                </a:tc>
                <a:extLst>
                  <a:ext uri="{0D108BD9-81ED-4DB2-BD59-A6C34878D82A}">
                    <a16:rowId xmlns:a16="http://schemas.microsoft.com/office/drawing/2014/main" xmlns="" val="10002"/>
                  </a:ext>
                </a:extLst>
              </a:tr>
              <a:tr h="370840">
                <a:tc>
                  <a:txBody>
                    <a:bodyPr/>
                    <a:lstStyle/>
                    <a:p>
                      <a:pPr algn="ctr"/>
                      <a:r>
                        <a:rPr lang="en-IN" dirty="0"/>
                        <a:t>3</a:t>
                      </a:r>
                    </a:p>
                  </a:txBody>
                  <a:tcPr marL="91428" marR="91428"/>
                </a:tc>
                <a:tc>
                  <a:txBody>
                    <a:bodyPr/>
                    <a:lstStyle/>
                    <a:p>
                      <a:r>
                        <a:rPr lang="en-IN" dirty="0"/>
                        <a:t>Vrushali</a:t>
                      </a:r>
                    </a:p>
                  </a:txBody>
                  <a:tcPr marL="91428" marR="91428"/>
                </a:tc>
                <a:extLst>
                  <a:ext uri="{0D108BD9-81ED-4DB2-BD59-A6C34878D82A}">
                    <a16:rowId xmlns:a16="http://schemas.microsoft.com/office/drawing/2014/main" xmlns="" val="10003"/>
                  </a:ext>
                </a:extLst>
              </a:tr>
              <a:tr h="370840">
                <a:tc>
                  <a:txBody>
                    <a:bodyPr/>
                    <a:lstStyle/>
                    <a:p>
                      <a:pPr algn="ctr"/>
                      <a:r>
                        <a:rPr lang="en-IN" dirty="0"/>
                        <a:t>4</a:t>
                      </a:r>
                    </a:p>
                  </a:txBody>
                  <a:tcPr marL="91428" marR="91428"/>
                </a:tc>
                <a:tc>
                  <a:txBody>
                    <a:bodyPr/>
                    <a:lstStyle/>
                    <a:p>
                      <a:r>
                        <a:rPr lang="en-IN" dirty="0"/>
                        <a:t>Ruhan</a:t>
                      </a:r>
                    </a:p>
                  </a:txBody>
                  <a:tcPr marL="91428" marR="91428"/>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828562" y="3124200"/>
            <a:ext cx="8533289" cy="3271240"/>
          </a:xfrm>
          <a:prstGeom prst="rect">
            <a:avLst/>
          </a:prstGeom>
        </p:spPr>
      </p:pic>
    </p:spTree>
    <p:extLst>
      <p:ext uri="{BB962C8B-B14F-4D97-AF65-F5344CB8AC3E}">
        <p14:creationId xmlns:p14="http://schemas.microsoft.com/office/powerpoint/2010/main" xmlns="" val="791138314"/>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xmlns="" val="22340120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spTree>
    <p:extLst>
      <p:ext uri="{BB962C8B-B14F-4D97-AF65-F5344CB8AC3E}">
        <p14:creationId xmlns:p14="http://schemas.microsoft.com/office/powerpoint/2010/main" xmlns="" val="3552185795"/>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xmlns="" val="20000"/>
                    </a:ext>
                  </a:extLst>
                </a:gridCol>
                <a:gridCol w="2116759">
                  <a:extLst>
                    <a:ext uri="{9D8B030D-6E8A-4147-A177-3AD203B41FA5}">
                      <a16:colId xmlns:a16="http://schemas.microsoft.com/office/drawing/2014/main" xmlns="" val="20001"/>
                    </a:ext>
                  </a:extLst>
                </a:gridCol>
                <a:gridCol w="1599992">
                  <a:extLst>
                    <a:ext uri="{9D8B030D-6E8A-4147-A177-3AD203B41FA5}">
                      <a16:colId xmlns:a16="http://schemas.microsoft.com/office/drawing/2014/main" xmlns="" val="20002"/>
                    </a:ext>
                  </a:extLst>
                </a:gridCol>
                <a:gridCol w="1576803">
                  <a:extLst>
                    <a:ext uri="{9D8B030D-6E8A-4147-A177-3AD203B41FA5}">
                      <a16:colId xmlns:a16="http://schemas.microsoft.com/office/drawing/2014/main" xmlns="" val="20003"/>
                    </a:ext>
                  </a:extLst>
                </a:gridCol>
                <a:gridCol w="1089849">
                  <a:extLst>
                    <a:ext uri="{9D8B030D-6E8A-4147-A177-3AD203B41FA5}">
                      <a16:colId xmlns:a16="http://schemas.microsoft.com/office/drawing/2014/main" xmlns=""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xmlns=""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xmlns=""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xmlns=""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439560148"/>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xmlns="" val="192350063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1900670" y="2570650"/>
            <a:ext cx="1542849" cy="419100"/>
          </a:xfrm>
          <a:prstGeom prst="rect">
            <a:avLst/>
          </a:prstGeom>
        </p:spPr>
      </p:pic>
      <p:pic>
        <p:nvPicPr>
          <p:cNvPr id="10" name="Picture 9"/>
          <p:cNvPicPr>
            <a:picLocks noChangeAspect="1"/>
          </p:cNvPicPr>
          <p:nvPr/>
        </p:nvPicPr>
        <p:blipFill>
          <a:blip r:embed="rId3"/>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57956405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xmlns="" val="74770426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extLst>
      <p:ext uri="{BB962C8B-B14F-4D97-AF65-F5344CB8AC3E}">
        <p14:creationId xmlns:p14="http://schemas.microsoft.com/office/powerpoint/2010/main" xmlns="" val="248396811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xmlns="" val="415138968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2323687" y="1168675"/>
            <a:ext cx="7352453" cy="4622526"/>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4093428"/>
          </a:xfrm>
          <a:prstGeom prst="rect">
            <a:avLst/>
          </a:prstGeom>
        </p:spPr>
        <p:txBody>
          <a:bodyPr wrap="square">
            <a:spAutoFit/>
          </a:bodyPr>
          <a:lstStyle/>
          <a:p>
            <a:pPr marL="342900" indent="-342900">
              <a:buFont typeface="Arial" panose="020B0604020202020204" pitchFamily="34" charset="0"/>
              <a:buChar char="•"/>
            </a:pPr>
            <a:r>
              <a:rPr lang="en-US" sz="2000" dirty="0" smtClean="0">
                <a:latin typeface="Arial" panose="020B0604020202020204" pitchFamily="34" charset="0"/>
                <a:cs typeface="Arial" pitchFamily="34" charset="0"/>
              </a:rPr>
              <a:t>Anyone who wants to develop a good application should have the knowledge three major components. </a:t>
            </a:r>
            <a:endParaRPr lang="en-US" sz="2000" dirty="0">
              <a:latin typeface="Arial" pitchFamily="34" charset="0"/>
              <a:cs typeface="Arial" pitchFamily="34" charset="0"/>
            </a:endParaRPr>
          </a:p>
          <a:p>
            <a:pPr marL="342900" indent="-342900">
              <a:buFont typeface="Arial" panose="020B0604020202020204" pitchFamily="34" charset="0"/>
              <a:buChar char="•"/>
            </a:pPr>
            <a:endParaRPr lang="en-US" sz="2000" dirty="0">
              <a:latin typeface="Arial" pitchFamily="34" charset="0"/>
              <a:cs typeface="Arial" pitchFamily="34" charset="0"/>
            </a:endParaRPr>
          </a:p>
          <a:p>
            <a:pPr marL="342900" indent="-342900">
              <a:buFont typeface="Arial" panose="020B0604020202020204" pitchFamily="34" charset="0"/>
              <a:buChar char="•"/>
            </a:pPr>
            <a:r>
              <a:rPr lang="en-US" sz="2000" dirty="0" smtClean="0">
                <a:latin typeface="Arial" pitchFamily="34" charset="0"/>
                <a:cs typeface="Arial" pitchFamily="34" charset="0"/>
              </a:rPr>
              <a:t>Any application has three major parts .</a:t>
            </a:r>
          </a:p>
          <a:p>
            <a:pPr marL="914400" lvl="1" indent="-457200">
              <a:buFont typeface="+mj-lt"/>
              <a:buAutoNum type="arabicPeriod"/>
            </a:pPr>
            <a:r>
              <a:rPr lang="en-US" sz="2000" dirty="0" smtClean="0">
                <a:latin typeface="Arial" pitchFamily="34" charset="0"/>
                <a:cs typeface="Arial" pitchFamily="34" charset="0"/>
              </a:rPr>
              <a:t>UI</a:t>
            </a:r>
          </a:p>
          <a:p>
            <a:pPr marL="914400" lvl="1" indent="-457200">
              <a:buFont typeface="+mj-lt"/>
              <a:buAutoNum type="arabicPeriod"/>
            </a:pPr>
            <a:r>
              <a:rPr lang="en-US" sz="2000" dirty="0" smtClean="0">
                <a:latin typeface="Arial" pitchFamily="34" charset="0"/>
                <a:cs typeface="Arial" pitchFamily="34" charset="0"/>
              </a:rPr>
              <a:t>Middle Layer</a:t>
            </a:r>
          </a:p>
          <a:p>
            <a:pPr marL="914400" lvl="1" indent="-457200">
              <a:buFont typeface="+mj-lt"/>
              <a:buAutoNum type="arabicPeriod"/>
            </a:pPr>
            <a:r>
              <a:rPr lang="en-US" sz="2000" b="1" dirty="0" smtClean="0">
                <a:solidFill>
                  <a:srgbClr val="FF0000"/>
                </a:solidFill>
                <a:latin typeface="Arial" pitchFamily="34" charset="0"/>
                <a:cs typeface="Arial" pitchFamily="34" charset="0"/>
              </a:rPr>
              <a:t>Database</a:t>
            </a:r>
            <a:endParaRPr lang="en-US" sz="2000" b="1" dirty="0">
              <a:solidFill>
                <a:srgbClr val="FF0000"/>
              </a:solidFill>
              <a:latin typeface="Arial" pitchFamily="34" charset="0"/>
              <a:cs typeface="Arial" pitchFamily="34" charset="0"/>
            </a:endParaRPr>
          </a:p>
          <a:p>
            <a:endParaRPr lang="en-US" sz="2000" b="1" dirty="0" smtClean="0">
              <a:solidFill>
                <a:srgbClr val="FF0000"/>
              </a:solidFill>
              <a:latin typeface="Arial"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would say that for a programmer to understand and be able to interact with a database is </a:t>
            </a:r>
            <a:r>
              <a:rPr lang="en-US" sz="2000" dirty="0" smtClean="0">
                <a:latin typeface="Arial" panose="020B0604020202020204" pitchFamily="34" charset="0"/>
                <a:cs typeface="Arial" panose="020B0604020202020204" pitchFamily="34" charset="0"/>
              </a:rPr>
              <a:t>must, so than the data which is collected from the UI is processed and </a:t>
            </a:r>
            <a:r>
              <a:rPr lang="en-US" sz="2000" dirty="0">
                <a:latin typeface="Arial" pitchFamily="34" charset="0"/>
                <a:cs typeface="Arial" pitchFamily="34" charset="0"/>
              </a:rPr>
              <a:t>stored </a:t>
            </a:r>
            <a:r>
              <a:rPr lang="en-US" sz="2000" dirty="0" smtClean="0">
                <a:latin typeface="Arial" pitchFamily="34" charset="0"/>
                <a:cs typeface="Arial" pitchFamily="34" charset="0"/>
              </a:rPr>
              <a:t>permanently. (eg. Any management </a:t>
            </a:r>
            <a:r>
              <a:rPr lang="en-US" sz="2000" dirty="0">
                <a:latin typeface="Arial" pitchFamily="34" charset="0"/>
                <a:cs typeface="Arial" pitchFamily="34" charset="0"/>
              </a:rPr>
              <a:t>systems</a:t>
            </a:r>
            <a:r>
              <a:rPr lang="en-US" sz="2000" dirty="0" smtClean="0">
                <a:latin typeface="Arial" pitchFamily="34" charset="0"/>
                <a:cs typeface="Arial" pitchFamily="34" charset="0"/>
              </a:rPr>
              <a:t>, set </a:t>
            </a:r>
            <a:r>
              <a:rPr lang="en-US" sz="2000" dirty="0">
                <a:latin typeface="Arial" pitchFamily="34" charset="0"/>
                <a:cs typeface="Arial" pitchFamily="34" charset="0"/>
              </a:rPr>
              <a:t>top </a:t>
            </a:r>
            <a:r>
              <a:rPr lang="en-US" sz="2000" dirty="0" smtClean="0">
                <a:latin typeface="Arial" pitchFamily="34" charset="0"/>
                <a:cs typeface="Arial" pitchFamily="34" charset="0"/>
              </a:rPr>
              <a:t>box, washing machine, mobile application etc.).</a:t>
            </a:r>
            <a:endParaRPr lang="en-US" sz="2000" b="1" dirty="0" smtClean="0">
              <a:solidFill>
                <a:srgbClr val="FF0000"/>
              </a:solidFill>
              <a:latin typeface="Arial" pitchFamily="34" charset="0"/>
              <a:cs typeface="Arial" pitchFamily="34" charset="0"/>
            </a:endParaRPr>
          </a:p>
          <a:p>
            <a:endParaRPr lang="en-US" sz="2000" b="1" dirty="0">
              <a:solidFill>
                <a:srgbClr val="FF0000"/>
              </a:solidFill>
              <a:latin typeface="Arial" pitchFamily="34" charset="0"/>
              <a:cs typeface="Arial"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2" name="Rectangle 1"/>
          <p:cNvSpPr/>
          <p:nvPr/>
        </p:nvSpPr>
        <p:spPr>
          <a:xfrm>
            <a:off x="228570" y="5922232"/>
            <a:ext cx="6095207" cy="646331"/>
          </a:xfrm>
          <a:prstGeom prst="rect">
            <a:avLst/>
          </a:prstGeom>
        </p:spPr>
        <p:txBody>
          <a:bodyPr>
            <a:spAutoFit/>
          </a:bodyPr>
          <a:lstStyle/>
          <a:p>
            <a:r>
              <a:rPr lang="en-US" dirty="0">
                <a:solidFill>
                  <a:schemeClr val="bg1"/>
                </a:solidFill>
                <a:latin typeface="Arial" pitchFamily="34" charset="0"/>
                <a:cs typeface="Arial" pitchFamily="34" charset="0"/>
              </a:rPr>
              <a:t>What is required to learn so than you can develop an Application. </a:t>
            </a:r>
            <a:endParaRPr lang="en-US" dirty="0">
              <a:solidFill>
                <a:schemeClr val="bg1"/>
              </a:solidFill>
            </a:endParaRPr>
          </a:p>
        </p:txBody>
      </p:sp>
    </p:spTree>
    <p:extLst>
      <p:ext uri="{BB962C8B-B14F-4D97-AF65-F5344CB8AC3E}">
        <p14:creationId xmlns:p14="http://schemas.microsoft.com/office/powerpoint/2010/main" xmlns="" val="12538253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xmlns="" val="1175402547"/>
              </p:ext>
            </p:extLst>
          </p:nvPr>
        </p:nvGraphicFramePr>
        <p:xfrm>
          <a:off x="255606" y="9906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a:effectLst/>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6" name="Rectangle 5"/>
          <p:cNvSpPr/>
          <p:nvPr/>
        </p:nvSpPr>
        <p:spPr>
          <a:xfrm>
            <a:off x="6476157"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xmlns="" val="883333938"/>
              </p:ext>
            </p:extLst>
          </p:nvPr>
        </p:nvGraphicFramePr>
        <p:xfrm>
          <a:off x="5942827" y="99060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4" name="Rectangle 13"/>
          <p:cNvSpPr/>
          <p:nvPr/>
        </p:nvSpPr>
        <p:spPr>
          <a:xfrm>
            <a:off x="23185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xmlns="" val="2867930676"/>
              </p:ext>
            </p:extLst>
          </p:nvPr>
        </p:nvGraphicFramePr>
        <p:xfrm>
          <a:off x="238784" y="4114802"/>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a:lnSpc>
                          <a:spcPct val="107000"/>
                        </a:lnSpc>
                        <a:spcAft>
                          <a:spcPts val="0"/>
                        </a:spcAft>
                      </a:pPr>
                      <a:r>
                        <a:rPr lang="en-IN" sz="1800" dirty="0" smtClean="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6" name="Rectangle 15"/>
          <p:cNvSpPr/>
          <p:nvPr/>
        </p:nvSpPr>
        <p:spPr>
          <a:xfrm>
            <a:off x="6471209"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xmlns="" val="2859914041"/>
              </p:ext>
            </p:extLst>
          </p:nvPr>
        </p:nvGraphicFramePr>
        <p:xfrm>
          <a:off x="5942827" y="4114802"/>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2719694380"/>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xmlns="" val="265997695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xmlns="" val="64120605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039468490"/>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45027005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367463021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383072447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spTree>
    <p:extLst>
      <p:ext uri="{BB962C8B-B14F-4D97-AF65-F5344CB8AC3E}">
        <p14:creationId xmlns:p14="http://schemas.microsoft.com/office/powerpoint/2010/main" xmlns="" val="289837623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59450163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699111" y="841062"/>
            <a:ext cx="8815121" cy="5516327"/>
          </a:xfrm>
          <a:prstGeom prst="rect">
            <a:avLst/>
          </a:prstGeom>
        </p:spPr>
      </p:pic>
    </p:spTree>
    <p:extLst>
      <p:ext uri="{BB962C8B-B14F-4D97-AF65-F5344CB8AC3E}">
        <p14:creationId xmlns:p14="http://schemas.microsoft.com/office/powerpoint/2010/main" xmlns="" val="167128863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30469094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spTree>
    <p:extLst>
      <p:ext uri="{BB962C8B-B14F-4D97-AF65-F5344CB8AC3E}">
        <p14:creationId xmlns:p14="http://schemas.microsoft.com/office/powerpoint/2010/main" xmlns="" val="1516017654"/>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1727666507"/>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44897638"/>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xmlns="">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728164" y="3798242"/>
              <a:ext cx="3773753" cy="2245995"/>
            </a:xfrm>
            <a:prstGeom prst="rect">
              <a:avLst/>
            </a:prstGeom>
            <a:noFill/>
            <a:extLst/>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xmlns="" val="3275537233"/>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spTree>
    <p:extLst>
      <p:ext uri="{BB962C8B-B14F-4D97-AF65-F5344CB8AC3E}">
        <p14:creationId xmlns:p14="http://schemas.microsoft.com/office/powerpoint/2010/main" xmlns="" val="1033695198"/>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874439694"/>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xmlns="" val="1798213785"/>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685897669"/>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654248" y="2819400"/>
            <a:ext cx="8859983" cy="2840182"/>
          </a:xfrm>
          <a:prstGeom prst="rect">
            <a:avLst/>
          </a:prstGeom>
        </p:spPr>
      </p:pic>
    </p:spTree>
    <p:extLst>
      <p:ext uri="{BB962C8B-B14F-4D97-AF65-F5344CB8AC3E}">
        <p14:creationId xmlns:p14="http://schemas.microsoft.com/office/powerpoint/2010/main" xmlns="" val="943877492"/>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xmlns="" val="20000"/>
                    </a:ext>
                  </a:extLst>
                </a:gridCol>
                <a:gridCol w="4076169">
                  <a:extLst>
                    <a:ext uri="{9D8B030D-6E8A-4147-A177-3AD203B41FA5}">
                      <a16:colId xmlns:a16="http://schemas.microsoft.com/office/drawing/2014/main" xmlns=""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xmlns=""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xmlns=""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xmlns=""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xmlns=""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xmlns=""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xmlns="" val="3414458270"/>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xmlns="" val="26777277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85033" y="929640"/>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xmlns="" val="20000"/>
                    </a:ext>
                  </a:extLst>
                </a:gridCol>
                <a:gridCol w="2537686">
                  <a:extLst>
                    <a:ext uri="{9D8B030D-6E8A-4147-A177-3AD203B41FA5}">
                      <a16:colId xmlns:a16="http://schemas.microsoft.com/office/drawing/2014/main" xmlns=""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bl>
          </a:graphicData>
        </a:graphic>
      </p:graphicFrame>
      <p:sp>
        <p:nvSpPr>
          <p:cNvPr id="7" name="Rectangle 6"/>
          <p:cNvSpPr/>
          <p:nvPr/>
        </p:nvSpPr>
        <p:spPr>
          <a:xfrm>
            <a:off x="152381"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nvPr>
        </p:nvGraphicFramePr>
        <p:xfrm>
          <a:off x="5833621" y="92964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10" name="Rectangle 9"/>
          <p:cNvSpPr/>
          <p:nvPr/>
        </p:nvSpPr>
        <p:spPr>
          <a:xfrm>
            <a:off x="30476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nvPr>
        </p:nvGraphicFramePr>
        <p:xfrm>
          <a:off x="161905" y="35814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xmlns="" val="355827210"/>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2715741290"/>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423414226"/>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xmlns="" val="2535147421"/>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xmlns="" val="1626257679"/>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xmlns="" val="2995718037"/>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4 &amp; 21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850276553"/>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In relational database, is the process of organizing data to minimize redundancy. Normalization usually involves dividing a database into two or more tables and defining relationships between the tables.</a:t>
            </a:r>
          </a:p>
        </p:txBody>
      </p:sp>
    </p:spTree>
    <p:extLst>
      <p:ext uri="{BB962C8B-B14F-4D97-AF65-F5344CB8AC3E}">
        <p14:creationId xmlns:p14="http://schemas.microsoft.com/office/powerpoint/2010/main" xmlns="" val="92366279"/>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964914"/>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Second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2189481208"/>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p14="http://schemas.microsoft.com/office/powerpoint/2010/main" xmlns="" val="3860626219"/>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a:t>
            </a:r>
            <a:r>
              <a:rPr lang="en-US" sz="2000" dirty="0" smtClean="0">
                <a:latin typeface="Open sans"/>
                <a:cs typeface="Arial" panose="020B0604020202020204" pitchFamily="34" charset="0"/>
              </a:rPr>
              <a:t>data </a:t>
            </a:r>
            <a:r>
              <a:rPr lang="en-US" sz="2000" dirty="0">
                <a:latin typeface="Open sans"/>
                <a:cs typeface="Arial" panose="020B0604020202020204" pitchFamily="34" charset="0"/>
              </a:rPr>
              <a:t>is stored in the external hard drives in the form of </a:t>
            </a:r>
            <a:r>
              <a:rPr lang="en-US" sz="2000" dirty="0" smtClean="0">
                <a:latin typeface="Open sans"/>
                <a:cs typeface="Arial" panose="020B0604020202020204" pitchFamily="34" charset="0"/>
              </a:rPr>
              <a:t>bits, </a:t>
            </a:r>
            <a:r>
              <a:rPr lang="en-US" sz="2000" dirty="0">
                <a:latin typeface="Open sans"/>
                <a:cs typeface="Arial" panose="020B0604020202020204" pitchFamily="34" charset="0"/>
              </a:rPr>
              <a:t>it can be said that the data is stored in files and folders</a:t>
            </a:r>
            <a:r>
              <a:rPr lang="en-US" sz="2000" dirty="0" smtClean="0">
                <a:latin typeface="Open sans"/>
                <a:cs typeface="Arial" panose="020B0604020202020204" pitchFamily="34" charset="0"/>
              </a:rPr>
              <a:t>.</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spTree>
    <p:extLst>
      <p:ext uri="{BB962C8B-B14F-4D97-AF65-F5344CB8AC3E}">
        <p14:creationId xmlns:p14="http://schemas.microsoft.com/office/powerpoint/2010/main" xmlns="" val="347409805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562" y="3581400"/>
            <a:ext cx="8533289"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182" y="457200"/>
            <a:ext cx="8838049" cy="707886"/>
          </a:xfrm>
          <a:prstGeom prst="rect">
            <a:avLst/>
          </a:prstGeom>
          <a:solidFill>
            <a:schemeClr val="bg1"/>
          </a:solidFill>
        </p:spPr>
        <p:txBody>
          <a:bodyPr wrap="square">
            <a:spAutoFit/>
          </a:bodyPr>
          <a:lstStyle/>
          <a:p>
            <a:r>
              <a:rPr lang="en-IN" sz="2000" dirty="0"/>
              <a:t>If more than one of the Key values applies to a given column of a table, Key displays the one with the highest priority, in the order PRI, UNI, and MUL.</a:t>
            </a:r>
          </a:p>
        </p:txBody>
      </p:sp>
      <p:sp>
        <p:nvSpPr>
          <p:cNvPr id="6" name="Rectangle 5"/>
          <p:cNvSpPr/>
          <p:nvPr/>
        </p:nvSpPr>
        <p:spPr>
          <a:xfrm>
            <a:off x="4266644" y="1437923"/>
            <a:ext cx="6095207" cy="707886"/>
          </a:xfrm>
          <a:prstGeom prst="rect">
            <a:avLst/>
          </a:prstGeom>
          <a:solidFill>
            <a:schemeClr val="bg1"/>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Tree>
    <p:extLst>
      <p:ext uri="{BB962C8B-B14F-4D97-AF65-F5344CB8AC3E}">
        <p14:creationId xmlns:p14="http://schemas.microsoft.com/office/powerpoint/2010/main" xmlns="" val="3330498441"/>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xmlns="" val="198563869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xmlns="" val="206606307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Tree>
    <p:extLst>
      <p:ext uri="{BB962C8B-B14F-4D97-AF65-F5344CB8AC3E}">
        <p14:creationId xmlns:p14="http://schemas.microsoft.com/office/powerpoint/2010/main" xmlns="" val="225750419"/>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xmlns="" val="2355499622"/>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4952355" y="2133600"/>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spTree>
    <p:extLst>
      <p:ext uri="{BB962C8B-B14F-4D97-AF65-F5344CB8AC3E}">
        <p14:creationId xmlns:p14="http://schemas.microsoft.com/office/powerpoint/2010/main" xmlns="" val="229645638"/>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2895223" y="268636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xmlns="" val="1000944046"/>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xmlns="" val="1392073883"/>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xmlns="" val="20000"/>
                    </a:ext>
                  </a:extLst>
                </a:gridCol>
                <a:gridCol w="1904752">
                  <a:extLst>
                    <a:ext uri="{9D8B030D-6E8A-4147-A177-3AD203B41FA5}">
                      <a16:colId xmlns:a16="http://schemas.microsoft.com/office/drawing/2014/main" xmlns="" val="20001"/>
                    </a:ext>
                  </a:extLst>
                </a:gridCol>
                <a:gridCol w="1980942">
                  <a:extLst>
                    <a:ext uri="{9D8B030D-6E8A-4147-A177-3AD203B41FA5}">
                      <a16:colId xmlns:a16="http://schemas.microsoft.com/office/drawing/2014/main" xmlns="" val="20002"/>
                    </a:ext>
                  </a:extLst>
                </a:gridCol>
                <a:gridCol w="1904754">
                  <a:extLst>
                    <a:ext uri="{9D8B030D-6E8A-4147-A177-3AD203B41FA5}">
                      <a16:colId xmlns:a16="http://schemas.microsoft.com/office/drawing/2014/main" xmlns=""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xmlns=""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xmlns=""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xmlns=""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xmlns=""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xmlns=""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xmlns=""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xmlns=""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xmlns=""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xmlns=""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xmlns="" val="3311331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685669" cy="1785104"/>
          </a:xfrm>
          <a:prstGeom prst="rect">
            <a:avLst/>
          </a:prstGeom>
        </p:spPr>
        <p:txBody>
          <a:bodyPr wrap="square">
            <a:spAutoFit/>
          </a:bodyPr>
          <a:lstStyle/>
          <a:p>
            <a:pPr algn="just"/>
            <a:r>
              <a:rPr lang="en-US" sz="2200" dirty="0">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xmlns="" val="250295485"/>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xmlns="" val="20000"/>
                    </a:ext>
                  </a:extLst>
                </a:gridCol>
                <a:gridCol w="2128067">
                  <a:extLst>
                    <a:ext uri="{9D8B030D-6E8A-4147-A177-3AD203B41FA5}">
                      <a16:colId xmlns:a16="http://schemas.microsoft.com/office/drawing/2014/main" xmlns="" val="20001"/>
                    </a:ext>
                  </a:extLst>
                </a:gridCol>
                <a:gridCol w="2128067">
                  <a:extLst>
                    <a:ext uri="{9D8B030D-6E8A-4147-A177-3AD203B41FA5}">
                      <a16:colId xmlns:a16="http://schemas.microsoft.com/office/drawing/2014/main" xmlns="" val="20002"/>
                    </a:ext>
                  </a:extLst>
                </a:gridCol>
                <a:gridCol w="3073876">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Atkins</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xmlns=""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atin typeface="Arial" panose="020B0604020202020204" pitchFamily="34" charset="0"/>
              </a:rPr>
              <a:t/>
            </a: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George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xmlns="" val="28673320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a:t>
            </a:r>
          </a:p>
        </p:txBody>
      </p:sp>
      <p:sp>
        <p:nvSpPr>
          <p:cNvPr id="5" name="Rectangle 4"/>
          <p:cNvSpPr/>
          <p:nvPr/>
        </p:nvSpPr>
        <p:spPr>
          <a:xfrm>
            <a:off x="1599992" y="838202"/>
            <a:ext cx="899043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234194342"/>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xmlns=""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xmlns="" val="20000"/>
                    </a:ext>
                  </a:extLst>
                </a:gridCol>
                <a:gridCol w="3043316">
                  <a:extLst>
                    <a:ext uri="{9D8B030D-6E8A-4147-A177-3AD203B41FA5}">
                      <a16:colId xmlns:a16="http://schemas.microsoft.com/office/drawing/2014/main" xmlns="" val="20001"/>
                    </a:ext>
                  </a:extLst>
                </a:gridCol>
                <a:gridCol w="3043316">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Atkins</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xmlns=""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xmlns="" val="20000"/>
                    </a:ext>
                  </a:extLst>
                </a:gridCol>
                <a:gridCol w="3047603">
                  <a:extLst>
                    <a:ext uri="{9D8B030D-6E8A-4147-A177-3AD203B41FA5}">
                      <a16:colId xmlns:a16="http://schemas.microsoft.com/office/drawing/2014/main" xmlns="" val="20001"/>
                    </a:ext>
                  </a:extLst>
                </a:gridCol>
                <a:gridCol w="3047603">
                  <a:extLst>
                    <a:ext uri="{9D8B030D-6E8A-4147-A177-3AD203B41FA5}">
                      <a16:colId xmlns:a16="http://schemas.microsoft.com/office/drawing/2014/main" xmlns=""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xmlns="" val="1749137105"/>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xmlns="" val="20000"/>
                    </a:ext>
                  </a:extLst>
                </a:gridCol>
                <a:gridCol w="4571405">
                  <a:extLst>
                    <a:ext uri="{9D8B030D-6E8A-4147-A177-3AD203B41FA5}">
                      <a16:colId xmlns:a16="http://schemas.microsoft.com/office/drawing/2014/main" xmlns=""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481106">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292847">
                <a:tc>
                  <a:txBody>
                    <a:bodyPr/>
                    <a:lstStyle/>
                    <a:p>
                      <a:pPr algn="l" fontAlgn="t"/>
                      <a:r>
                        <a:rPr lang="en-US" dirty="0">
                          <a:solidFill>
                            <a:srgbClr val="222222"/>
                          </a:solidFill>
                          <a:effectLst/>
                        </a:rPr>
                        <a:t>Prof. Atkins</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Prof. George.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xmlns=""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xmlns="" val="20000"/>
                    </a:ext>
                  </a:extLst>
                </a:gridCol>
                <a:gridCol w="4571405">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Prof. Atkins</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xmlns="" val="3957101609"/>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xmlns=""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xmlns="" val="20000"/>
                    </a:ext>
                  </a:extLst>
                </a:gridCol>
                <a:gridCol w="4549638">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3983721001"/>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xmlns="" val="2056134691"/>
              </p:ext>
            </p:extLst>
          </p:nvPr>
        </p:nvGraphicFramePr>
        <p:xfrm>
          <a:off x="1523802" y="2255520"/>
          <a:ext cx="9142810" cy="1706880"/>
        </p:xfrm>
        <a:graphic>
          <a:graphicData uri="http://schemas.openxmlformats.org/drawingml/2006/table">
            <a:tbl>
              <a:tblPr/>
              <a:tblGrid>
                <a:gridCol w="4571405">
                  <a:extLst>
                    <a:ext uri="{9D8B030D-6E8A-4147-A177-3AD203B41FA5}">
                      <a16:colId xmlns:a16="http://schemas.microsoft.com/office/drawing/2014/main" xmlns="" val="20000"/>
                    </a:ext>
                  </a:extLst>
                </a:gridCol>
                <a:gridCol w="4571405">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1" name="Rectangle 10"/>
          <p:cNvSpPr/>
          <p:nvPr/>
        </p:nvSpPr>
        <p:spPr>
          <a:xfrm>
            <a:off x="1523802" y="1752600"/>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26468"/>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xmlns="" val="2993486030"/>
              </p:ext>
            </p:extLst>
          </p:nvPr>
        </p:nvGraphicFramePr>
        <p:xfrm>
          <a:off x="1545568" y="4572000"/>
          <a:ext cx="9121042" cy="2133600"/>
        </p:xfrm>
        <a:graphic>
          <a:graphicData uri="http://schemas.openxmlformats.org/drawingml/2006/table">
            <a:tbl>
              <a:tblPr/>
              <a:tblGrid>
                <a:gridCol w="4560521">
                  <a:extLst>
                    <a:ext uri="{9D8B030D-6E8A-4147-A177-3AD203B41FA5}">
                      <a16:colId xmlns:a16="http://schemas.microsoft.com/office/drawing/2014/main" xmlns="" val="20000"/>
                    </a:ext>
                  </a:extLst>
                </a:gridCol>
                <a:gridCol w="4560521">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4209179547"/>
      </p:ext>
    </p:extLst>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xmlns="" val="20000"/>
                    </a:ext>
                  </a:extLst>
                </a:gridCol>
                <a:gridCol w="2133322">
                  <a:extLst>
                    <a:ext uri="{9D8B030D-6E8A-4147-A177-3AD203B41FA5}">
                      <a16:colId xmlns:a16="http://schemas.microsoft.com/office/drawing/2014/main" xmlns="" val="20001"/>
                    </a:ext>
                  </a:extLst>
                </a:gridCol>
                <a:gridCol w="2133322">
                  <a:extLst>
                    <a:ext uri="{9D8B030D-6E8A-4147-A177-3AD203B41FA5}">
                      <a16:colId xmlns:a16="http://schemas.microsoft.com/office/drawing/2014/main" xmlns="" val="20002"/>
                    </a:ext>
                  </a:extLst>
                </a:gridCol>
                <a:gridCol w="3047603">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MA214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xmlns="" val="847042617"/>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Open sans"/>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xmlns=""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xmlns="" val="20000"/>
                    </a:ext>
                  </a:extLst>
                </a:gridCol>
                <a:gridCol w="3047603">
                  <a:extLst>
                    <a:ext uri="{9D8B030D-6E8A-4147-A177-3AD203B41FA5}">
                      <a16:colId xmlns:a16="http://schemas.microsoft.com/office/drawing/2014/main" xmlns="" val="20001"/>
                    </a:ext>
                  </a:extLst>
                </a:gridCol>
                <a:gridCol w="3047603">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smtClean="0">
                          <a:solidFill>
                            <a:srgbClr val="222222"/>
                          </a:solidFill>
                          <a:effectLst/>
                        </a:rPr>
                        <a:t>MA214</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xmlns=""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xmlns=""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xmlns="" val="20000"/>
                    </a:ext>
                  </a:extLst>
                </a:gridCol>
                <a:gridCol w="3022207">
                  <a:extLst>
                    <a:ext uri="{9D8B030D-6E8A-4147-A177-3AD203B41FA5}">
                      <a16:colId xmlns:a16="http://schemas.microsoft.com/office/drawing/2014/main" xmlns="" val="20001"/>
                    </a:ext>
                  </a:extLst>
                </a:gridCol>
                <a:gridCol w="3022207">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604514155"/>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xmlns="" val="2577053545"/>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1793227120"/>
              </p:ext>
            </p:extLst>
          </p:nvPr>
        </p:nvGraphicFramePr>
        <p:xfrm>
          <a:off x="228570" y="3350895"/>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xmlns="" val="20000"/>
                    </a:ext>
                  </a:extLst>
                </a:gridCol>
                <a:gridCol w="2438083">
                  <a:extLst>
                    <a:ext uri="{9D8B030D-6E8A-4147-A177-3AD203B41FA5}">
                      <a16:colId xmlns:a16="http://schemas.microsoft.com/office/drawing/2014/main" xmlns="" val="20001"/>
                    </a:ext>
                  </a:extLst>
                </a:gridCol>
                <a:gridCol w="2514273">
                  <a:extLst>
                    <a:ext uri="{9D8B030D-6E8A-4147-A177-3AD203B41FA5}">
                      <a16:colId xmlns:a16="http://schemas.microsoft.com/office/drawing/2014/main" xmlns="" val="20002"/>
                    </a:ext>
                  </a:extLst>
                </a:gridCol>
                <a:gridCol w="2492581">
                  <a:extLst>
                    <a:ext uri="{9D8B030D-6E8A-4147-A177-3AD203B41FA5}">
                      <a16:colId xmlns:a16="http://schemas.microsoft.com/office/drawing/2014/main" xmlns="" val="20003"/>
                    </a:ext>
                  </a:extLst>
                </a:gridCol>
                <a:gridCol w="1926444">
                  <a:extLst>
                    <a:ext uri="{9D8B030D-6E8A-4147-A177-3AD203B41FA5}">
                      <a16:colId xmlns:a16="http://schemas.microsoft.com/office/drawing/2014/main" xmlns="" val="20004"/>
                    </a:ext>
                  </a:extLst>
                </a:gridCol>
              </a:tblGrid>
              <a:tr h="463021">
                <a:tc>
                  <a:txBody>
                    <a:bodyPr/>
                    <a:lstStyle/>
                    <a:p>
                      <a:pPr algn="ctr" fontAlgn="b"/>
                      <a:r>
                        <a:rPr lang="en-US" sz="2000" u="none" strike="noStrike" dirty="0" smtClean="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smtClean="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smtClean="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smtClean="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smtClean="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xmlns="" val="10000"/>
                  </a:ext>
                </a:extLst>
              </a:tr>
              <a:tr h="418121">
                <a:tc>
                  <a:txBody>
                    <a:bodyPr/>
                    <a:lstStyle/>
                    <a:p>
                      <a:pPr algn="l" fontAlgn="b"/>
                      <a:r>
                        <a:rPr lang="en-US" sz="1800" u="none" strike="noStrike" dirty="0" smtClean="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Car, Bus,</a:t>
                      </a:r>
                      <a:r>
                        <a:rPr lang="en-US" sz="1800" u="none" strike="noStrike" baseline="0" dirty="0" smtClean="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Cycle, M</a:t>
                      </a:r>
                      <a:r>
                        <a:rPr lang="en-US" sz="1800" b="0" i="0" u="none" strike="noStrike" dirty="0" smtClean="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xmlns="" val="10001"/>
                  </a:ext>
                </a:extLst>
              </a:tr>
              <a:tr h="418121">
                <a:tc>
                  <a:txBody>
                    <a:bodyPr/>
                    <a:lstStyle/>
                    <a:p>
                      <a:pPr algn="l" fontAlgn="b"/>
                      <a:r>
                        <a:rPr lang="en-US" sz="1800" u="none" strike="noStrike" dirty="0" smtClean="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chemeClr val="dk1"/>
                          </a:solidFill>
                          <a:effectLst/>
                          <a:latin typeface="+mn-lt"/>
                          <a:cs typeface="+mn-cs"/>
                        </a:rPr>
                        <a:t>Shirt,</a:t>
                      </a:r>
                      <a:r>
                        <a:rPr lang="en-US" sz="1800" b="0" i="0" u="none" strike="noStrike" baseline="0" dirty="0" smtClean="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xmlns="" val="10002"/>
                  </a:ext>
                </a:extLst>
              </a:tr>
              <a:tr h="418121">
                <a:tc>
                  <a:txBody>
                    <a:bodyPr/>
                    <a:lstStyle/>
                    <a:p>
                      <a:pPr algn="l" fontAlgn="b"/>
                      <a:r>
                        <a:rPr lang="en-US" sz="1800" u="none" strike="noStrike" dirty="0" smtClean="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Keyboard,</a:t>
                      </a:r>
                      <a:r>
                        <a:rPr lang="en-US" sz="1800" u="none" strike="noStrike" baseline="0" dirty="0" smtClean="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Monitors, Scanners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Scanner,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xmlns="" val="10003"/>
                  </a:ext>
                </a:extLst>
              </a:tr>
              <a:tr h="418121">
                <a:tc>
                  <a:txBody>
                    <a:bodyPr/>
                    <a:lstStyle/>
                    <a:p>
                      <a:pPr algn="l" fontAlgn="b"/>
                      <a:r>
                        <a:rPr lang="en-US" sz="1800" u="none" strike="noStrike" dirty="0" smtClean="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Photos,</a:t>
                      </a:r>
                      <a:r>
                        <a:rPr lang="en-US" sz="1800" u="none" strike="noStrike" baseline="0" dirty="0" smtClean="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Shirt, Pants,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Cycle, Motorcycle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Bus, Cycle</a:t>
                      </a:r>
                      <a:r>
                        <a:rPr lang="en-US" sz="1800" u="none" strike="noStrike" smtClean="0">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xmlns="" val="10004"/>
                  </a:ext>
                </a:extLst>
              </a:tr>
            </a:tbl>
          </a:graphicData>
        </a:graphic>
      </p:graphicFrame>
      <p:sp>
        <p:nvSpPr>
          <p:cNvPr id="5" name="TextBox 4"/>
          <p:cNvSpPr txBox="1"/>
          <p:nvPr/>
        </p:nvSpPr>
        <p:spPr>
          <a:xfrm>
            <a:off x="228571" y="160338"/>
            <a:ext cx="4140942" cy="400110"/>
          </a:xfrm>
          <a:prstGeom prst="rect">
            <a:avLst/>
          </a:prstGeom>
          <a:noFill/>
        </p:spPr>
        <p:txBody>
          <a:bodyPr wrap="none" rtlCol="0">
            <a:spAutoFit/>
          </a:bodyPr>
          <a:lstStyle/>
          <a:p>
            <a:r>
              <a:rPr lang="en-US" sz="2000" dirty="0" smtClean="0">
                <a:solidFill>
                  <a:srgbClr val="C41A1A"/>
                </a:solidFill>
              </a:rPr>
              <a:t>If this is the data the convert in in 3NF</a:t>
            </a:r>
            <a:endParaRPr lang="en-US" sz="2000" dirty="0">
              <a:solidFill>
                <a:srgbClr val="C41A1A"/>
              </a:solidFill>
            </a:endParaRPr>
          </a:p>
        </p:txBody>
      </p:sp>
      <p:sp>
        <p:nvSpPr>
          <p:cNvPr id="7" name="TextBox 6"/>
          <p:cNvSpPr txBox="1"/>
          <p:nvPr/>
        </p:nvSpPr>
        <p:spPr>
          <a:xfrm>
            <a:off x="228570" y="802720"/>
            <a:ext cx="11657083" cy="2092881"/>
          </a:xfrm>
          <a:prstGeom prst="rect">
            <a:avLst/>
          </a:prstGeom>
          <a:noFill/>
        </p:spPr>
        <p:txBody>
          <a:bodyPr wrap="square" rtlCol="0">
            <a:spAutoFit/>
          </a:bodyPr>
          <a:lstStyle/>
          <a:p>
            <a:r>
              <a:rPr lang="en-US" sz="2000" dirty="0" smtClean="0"/>
              <a:t>Business Rules.</a:t>
            </a:r>
          </a:p>
          <a:p>
            <a:endParaRPr lang="en-US" sz="2000" dirty="0"/>
          </a:p>
          <a:p>
            <a:pPr marL="457200" indent="-457200">
              <a:lnSpc>
                <a:spcPct val="150000"/>
              </a:lnSpc>
              <a:buFont typeface="+mj-lt"/>
              <a:buAutoNum type="arabicPeriod"/>
            </a:pPr>
            <a:r>
              <a:rPr lang="en-US" sz="2000" dirty="0" smtClean="0"/>
              <a:t>A salesman can sale one or many products.</a:t>
            </a:r>
          </a:p>
          <a:p>
            <a:pPr marL="457200" indent="-457200">
              <a:lnSpc>
                <a:spcPct val="150000"/>
              </a:lnSpc>
              <a:buFont typeface="+mj-lt"/>
              <a:buAutoNum type="arabicPeriod"/>
            </a:pPr>
            <a:r>
              <a:rPr lang="en-US" sz="2000" dirty="0" smtClean="0"/>
              <a:t>A salesman can sale a product in one or many regions.</a:t>
            </a:r>
          </a:p>
          <a:p>
            <a:pPr marL="457200" indent="-457200">
              <a:lnSpc>
                <a:spcPct val="150000"/>
              </a:lnSpc>
              <a:buFont typeface="+mj-lt"/>
              <a:buAutoNum type="arabicPeriod"/>
            </a:pPr>
            <a:r>
              <a:rPr lang="en-US" sz="2000" dirty="0" smtClean="0"/>
              <a:t>A product can be sold in one or may regions.</a:t>
            </a:r>
          </a:p>
        </p:txBody>
      </p:sp>
    </p:spTree>
    <p:extLst>
      <p:ext uri="{BB962C8B-B14F-4D97-AF65-F5344CB8AC3E}">
        <p14:creationId xmlns:p14="http://schemas.microsoft.com/office/powerpoint/2010/main" xmlns="" val="1405789138"/>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13, 14, 16</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250549776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10503426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679358" y="1001489"/>
            <a:ext cx="891106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599992" y="133290"/>
            <a:ext cx="6780917" cy="400110"/>
          </a:xfrm>
          <a:prstGeom prst="rect">
            <a:avLst/>
          </a:prstGeom>
        </p:spPr>
        <p:txBody>
          <a:bodyPr wrap="square">
            <a:spAutoFit/>
          </a:bodyPr>
          <a:lstStyle/>
          <a:p>
            <a:r>
              <a:rPr lang="en-US" sz="2000" dirty="0">
                <a:solidFill>
                  <a:schemeClr val="accent4">
                    <a:lumMod val="50000"/>
                  </a:schemeClr>
                </a:solidFill>
                <a:latin typeface="Gentium Basic"/>
              </a:rPr>
              <a:t>Employee (EmployeeID, FullName, SSN, DateOfBirth)</a:t>
            </a:r>
            <a:endParaRPr lang="en-US" dirty="0">
              <a:solidFill>
                <a:schemeClr val="accent4">
                  <a:lumMod val="50000"/>
                </a:schemeClr>
              </a:solidFill>
              <a:latin typeface="Gentium Basic"/>
            </a:endParaRPr>
          </a:p>
        </p:txBody>
      </p:sp>
    </p:spTree>
    <p:extLst>
      <p:ext uri="{BB962C8B-B14F-4D97-AF65-F5344CB8AC3E}">
        <p14:creationId xmlns:p14="http://schemas.microsoft.com/office/powerpoint/2010/main" xmlns="" val="285090601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xmlns="" val="99925717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69113892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628538"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xmlns="" val="366351979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xmlns="" val="111886507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90817025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69642084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676182" y="871478"/>
            <a:ext cx="8838049" cy="270843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7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Functions are normally used for computations where as procedures are normally used for executing business logic.</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A Function returns 1 value only. Procedure can return multiple values (max 1024).</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A function can be called directly by SQL statement like select func_name from dual while procedures cannot.</a:t>
            </a:r>
          </a:p>
        </p:txBody>
      </p:sp>
      <p:sp>
        <p:nvSpPr>
          <p:cNvPr id="3" name="Rectangle 2"/>
          <p:cNvSpPr/>
          <p:nvPr/>
        </p:nvSpPr>
        <p:spPr>
          <a:xfrm>
            <a:off x="1676182" y="3872807"/>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xmlns="" val="333302152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37486013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97963402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20396626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19025" y="30480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sp>
        <p:nvSpPr>
          <p:cNvPr id="8" name="Rectangle 7"/>
          <p:cNvSpPr/>
          <p:nvPr/>
        </p:nvSpPr>
        <p:spPr>
          <a:xfrm>
            <a:off x="1523802" y="7940"/>
            <a:ext cx="5638066"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xmlns="" val="116975277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xmlns="" val="179702557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152402"/>
            <a:ext cx="8838049" cy="1015663"/>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xmlns="" val="219808519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743200"/>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xmlns="" val="369278079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714277" y="3312857"/>
            <a:ext cx="8761859"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xmlns=""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xmlns=""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xmlns=""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676182" y="106680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xmlns="" val="3534138799"/>
              </p:ext>
            </p:extLst>
          </p:nvPr>
        </p:nvGraphicFramePr>
        <p:xfrm>
          <a:off x="1676182" y="1533465"/>
          <a:ext cx="8838049" cy="640080"/>
        </p:xfrm>
        <a:graphic>
          <a:graphicData uri="http://schemas.openxmlformats.org/drawingml/2006/table">
            <a:tbl>
              <a:tblPr/>
              <a:tblGrid>
                <a:gridCol w="281568">
                  <a:extLst>
                    <a:ext uri="{9D8B030D-6E8A-4147-A177-3AD203B41FA5}">
                      <a16:colId xmlns:a16="http://schemas.microsoft.com/office/drawing/2014/main" xmlns="" val="20000"/>
                    </a:ext>
                  </a:extLst>
                </a:gridCol>
                <a:gridCol w="8556481">
                  <a:extLst>
                    <a:ext uri="{9D8B030D-6E8A-4147-A177-3AD203B41FA5}">
                      <a16:colId xmlns:a16="http://schemas.microsoft.com/office/drawing/2014/main" xmlns="" val="20001"/>
                    </a:ext>
                  </a:extLst>
                </a:gridCol>
              </a:tblGrid>
              <a:tr h="640080">
                <a:tc>
                  <a:txBody>
                    <a:bodyPr/>
                    <a:lstStyle/>
                    <a:p>
                      <a:pPr algn="ctr" fontAlgn="t"/>
                      <a:r>
                        <a:rPr lang="en-IN" dirty="0">
                          <a:solidFill>
                            <a:schemeClr val="tx1"/>
                          </a:solidFill>
                          <a:effectLst/>
                          <a:latin typeface="inherit"/>
                        </a:rPr>
                        <a:t>1</a:t>
                      </a:r>
                    </a:p>
                    <a:p>
                      <a:pPr algn="ctr" fontAlgn="t"/>
                      <a:r>
                        <a:rPr lang="en-IN" dirty="0">
                          <a:solidFill>
                            <a:schemeClr val="tx1"/>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chemeClr val="tx1"/>
                          </a:solidFill>
                          <a:effectLst/>
                          <a:latin typeface="inherit"/>
                        </a:rPr>
                        <a:t>DECLARE z INT DEFAULT 0;</a:t>
                      </a:r>
                    </a:p>
                    <a:p>
                      <a:pPr algn="l" fontAlgn="t" latinLnBrk="1"/>
                      <a:r>
                        <a:rPr lang="en-IN" dirty="0">
                          <a:solidFill>
                            <a:schemeClr val="tx1"/>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xmlns="" val="10000"/>
                  </a:ext>
                </a:extLst>
              </a:tr>
            </a:tbl>
          </a:graphicData>
        </a:graphic>
      </p:graphicFrame>
      <p:sp>
        <p:nvSpPr>
          <p:cNvPr id="6" name="Rectangle 5"/>
          <p:cNvSpPr/>
          <p:nvPr/>
        </p:nvSpPr>
        <p:spPr>
          <a:xfrm>
            <a:off x="6057112" y="1134072"/>
            <a:ext cx="4914260" cy="830997"/>
          </a:xfrm>
          <a:prstGeom prst="rect">
            <a:avLst/>
          </a:prstGeom>
          <a:solidFill>
            <a:schemeClr val="bg1"/>
          </a:solidFill>
        </p:spPr>
        <p:txBody>
          <a:bodyPr wrap="square">
            <a:spAutoFit/>
          </a:bodyPr>
          <a:lstStyle/>
          <a:p>
            <a:r>
              <a:rPr lang="en-IN" sz="1600" dirty="0"/>
              <a:t>DECLARE is permitted only inside a BEGIN ... END compound statement and must be at its start, before any other statements.</a:t>
            </a:r>
          </a:p>
        </p:txBody>
      </p:sp>
    </p:spTree>
    <p:extLst>
      <p:ext uri="{BB962C8B-B14F-4D97-AF65-F5344CB8AC3E}">
        <p14:creationId xmlns:p14="http://schemas.microsoft.com/office/powerpoint/2010/main" xmlns="" val="34651244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Variable DECLARE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1523802" y="3663077"/>
            <a:ext cx="4571405" cy="2123658"/>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171396" y="3698321"/>
            <a:ext cx="4495215" cy="2062103"/>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61460179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90469672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36875057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xmlns="" val="120844497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260086323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8365442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2123658"/>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662331" y="4572003"/>
            <a:ext cx="8851902" cy="76944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a:t>
            </a:r>
            <a:r>
              <a:rPr lang="en-IN" dirty="0">
                <a:solidFill>
                  <a:schemeClr val="tx1"/>
                </a:solidFill>
              </a:rPr>
              <a:t> </a:t>
            </a:r>
            <a:r>
              <a:rPr lang="en-IN" b="1" dirty="0">
                <a:solidFill>
                  <a:schemeClr val="tx1"/>
                </a:solidFill>
              </a:rPr>
              <a:t>key.</a:t>
            </a:r>
          </a:p>
        </p:txBody>
      </p:sp>
    </p:spTree>
    <p:extLst>
      <p:ext uri="{BB962C8B-B14F-4D97-AF65-F5344CB8AC3E}">
        <p14:creationId xmlns:p14="http://schemas.microsoft.com/office/powerpoint/2010/main" xmlns="" val="1269394051"/>
      </p:ext>
    </p:extLst>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65869529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xmlns="" val="303062799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2348116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xmlns="" val="334693961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2081045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xmlns="" val="375830310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20718381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94745786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xmlns="" val="384456471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xmlns="" val="357650631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sp>
        <p:nvSpPr>
          <p:cNvPr id="2" name="Rectangle 1"/>
          <p:cNvSpPr/>
          <p:nvPr/>
        </p:nvSpPr>
        <p:spPr>
          <a:xfrm>
            <a:off x="1676182"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182" y="757468"/>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182"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157"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xmlns="" val="2929244910"/>
      </p:ext>
    </p:extLst>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84574700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xmlns="" val="366396936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767479"/>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58274693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Tree>
    <p:extLst>
      <p:ext uri="{BB962C8B-B14F-4D97-AF65-F5344CB8AC3E}">
        <p14:creationId xmlns:p14="http://schemas.microsoft.com/office/powerpoint/2010/main" xmlns="" val="64507137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47927984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79725548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65605681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17</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131717919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341142195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xmlns="" val="2024117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182" y="5096472"/>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134824509"/>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xmlns="" val="188818721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xmlns="" val="342196601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xmlns="" val="272211911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xmlns="" val="347335073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xmlns="" val="325237510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34220209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xmlns="" val="157482127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xmlns="" val="19623657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xmlns="" val="147118552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960509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3"/>
            <a:ext cx="9447570" cy="3170099"/>
          </a:xfrm>
          <a:prstGeom prst="rect">
            <a:avLst/>
          </a:prstGeom>
        </p:spPr>
        <p:txBody>
          <a:bodyPr wrap="square">
            <a:spAutoFit/>
          </a:bodyPr>
          <a:lstStyle/>
          <a:p>
            <a:r>
              <a:rPr lang="en-US" sz="2000" b="1" dirty="0" smtClean="0">
                <a:latin typeface="Arial" panose="020B0604020202020204" pitchFamily="34" charset="0"/>
                <a:cs typeface="Arial" panose="020B0604020202020204" pitchFamily="34" charset="0"/>
              </a:rPr>
              <a:t>Why </a:t>
            </a:r>
            <a:r>
              <a:rPr lang="en-US" sz="2000" b="1" dirty="0">
                <a:latin typeface="Arial" panose="020B0604020202020204" pitchFamily="34" charset="0"/>
                <a:cs typeface="Arial" panose="020B0604020202020204" pitchFamily="34" charset="0"/>
              </a:rPr>
              <a:t>do we need databases</a:t>
            </a:r>
            <a:r>
              <a:rPr lang="en-US" sz="2000" b="1" dirty="0" smtClean="0">
                <a:latin typeface="Arial" panose="020B0604020202020204" pitchFamily="34" charset="0"/>
                <a:cs typeface="Arial" panose="020B0604020202020204" pitchFamily="34" charset="0"/>
              </a:rPr>
              <a:t>?</a:t>
            </a:r>
          </a:p>
          <a:p>
            <a:endParaRPr lang="en-US" sz="2000" dirty="0" smtClean="0">
              <a:latin typeface="Arial" panose="020B0604020202020204" pitchFamily="34" charset="0"/>
              <a:cs typeface="Arial" panose="020B0604020202020204" pitchFamily="34" charset="0"/>
            </a:endParaRPr>
          </a:p>
          <a:p>
            <a:r>
              <a:rPr lang="en-US" sz="2000" dirty="0" smtClean="0">
                <a:solidFill>
                  <a:srgbClr val="222222"/>
                </a:solidFill>
                <a:latin typeface="Arial" panose="020B0604020202020204" pitchFamily="34" charset="0"/>
                <a:cs typeface="Arial" panose="020B0604020202020204" pitchFamily="34" charset="0"/>
              </a:rPr>
              <a:t>We</a:t>
            </a:r>
            <a:r>
              <a:rPr lang="en-US" sz="2000" dirty="0">
                <a:solidFill>
                  <a:srgbClr val="222222"/>
                </a:solidFill>
                <a:latin typeface="Arial" panose="020B0604020202020204" pitchFamily="34" charset="0"/>
                <a:cs typeface="Arial" panose="020B0604020202020204" pitchFamily="34" charset="0"/>
              </a:rPr>
              <a:t>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a:t>
            </a:r>
            <a:r>
              <a:rPr lang="en-US" sz="2000" dirty="0" smtClean="0">
                <a:solidFill>
                  <a:srgbClr val="222222"/>
                </a:solidFill>
                <a:latin typeface="Arial" panose="020B0604020202020204" pitchFamily="34" charset="0"/>
                <a:cs typeface="Arial" panose="020B0604020202020204" pitchFamily="34" charset="0"/>
              </a:rPr>
              <a:t>because </a:t>
            </a:r>
            <a:r>
              <a:rPr lang="en-US" sz="2000" dirty="0">
                <a:solidFill>
                  <a:srgbClr val="222222"/>
                </a:solidFill>
                <a:latin typeface="Arial" panose="020B0604020202020204" pitchFamily="34" charset="0"/>
                <a:cs typeface="Arial" panose="020B0604020202020204" pitchFamily="34" charset="0"/>
              </a:rPr>
              <a:t>they organize data in a manner which allows us to query data, sort data, and manipulate data in various ways. We </a:t>
            </a:r>
            <a:r>
              <a:rPr lang="en-US" sz="2000" b="1" dirty="0">
                <a:solidFill>
                  <a:srgbClr val="222222"/>
                </a:solidFill>
                <a:latin typeface="Arial" panose="020B0604020202020204" pitchFamily="34" charset="0"/>
                <a:cs typeface="Arial" panose="020B0604020202020204" pitchFamily="34" charset="0"/>
              </a:rPr>
              <a:t>need</a:t>
            </a:r>
            <a:r>
              <a:rPr lang="en-US" sz="2000" dirty="0">
                <a:solidFill>
                  <a:srgbClr val="222222"/>
                </a:solidFill>
                <a:latin typeface="Arial" panose="020B0604020202020204" pitchFamily="34" charset="0"/>
                <a:cs typeface="Arial" panose="020B0604020202020204" pitchFamily="34" charset="0"/>
              </a:rPr>
              <a:t> some way to collect, store, retrieve, sort, </a:t>
            </a:r>
            <a:r>
              <a:rPr lang="en-US" sz="2000" dirty="0" smtClean="0">
                <a:solidFill>
                  <a:srgbClr val="222222"/>
                </a:solidFill>
                <a:latin typeface="Arial" panose="020B0604020202020204" pitchFamily="34" charset="0"/>
                <a:cs typeface="Arial" panose="020B0604020202020204" pitchFamily="34" charset="0"/>
              </a:rPr>
              <a:t>and </a:t>
            </a:r>
            <a:r>
              <a:rPr lang="en-US" sz="2000" dirty="0">
                <a:solidFill>
                  <a:srgbClr val="222222"/>
                </a:solidFill>
                <a:latin typeface="Arial" panose="020B0604020202020204" pitchFamily="34" charset="0"/>
                <a:cs typeface="Arial" panose="020B0604020202020204" pitchFamily="34" charset="0"/>
              </a:rPr>
              <a:t>manipulate the data of the </a:t>
            </a:r>
            <a:r>
              <a:rPr lang="en-US" sz="2000" dirty="0" smtClean="0">
                <a:solidFill>
                  <a:srgbClr val="222222"/>
                </a:solidFill>
                <a:latin typeface="Arial" panose="020B0604020202020204" pitchFamily="34" charset="0"/>
                <a:cs typeface="Arial" panose="020B0604020202020204" pitchFamily="34" charset="0"/>
              </a:rPr>
              <a:t>world</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C41A1A"/>
                </a:solidFill>
                <a:latin typeface="Arial" panose="020B0604020202020204" pitchFamily="34" charset="0"/>
                <a:cs typeface="Arial" panose="020B0604020202020204" pitchFamily="34" charset="0"/>
              </a:rPr>
              <a:t>Databases</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C41A1A"/>
                </a:solidFill>
                <a:latin typeface="Arial" panose="020B0604020202020204" pitchFamily="34" charset="0"/>
                <a:cs typeface="Arial" panose="020B0604020202020204" pitchFamily="34" charset="0"/>
              </a:rPr>
              <a:t>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smtClean="0">
                <a:solidFill>
                  <a:srgbClr val="222222"/>
                </a:solidFill>
                <a:latin typeface="Arial" panose="020B0604020202020204" pitchFamily="34" charset="0"/>
                <a:cs typeface="Arial" panose="020B0604020202020204" pitchFamily="34" charset="0"/>
              </a:rPr>
              <a:t>Many companies collects data from different resource (</a:t>
            </a:r>
            <a:r>
              <a:rPr lang="en-US" sz="2000" dirty="0">
                <a:solidFill>
                  <a:srgbClr val="222222"/>
                </a:solidFill>
                <a:latin typeface="Arial" panose="020B0604020202020204" pitchFamily="34" charset="0"/>
                <a:cs typeface="Arial" panose="020B0604020202020204" pitchFamily="34" charset="0"/>
              </a:rPr>
              <a:t>like </a:t>
            </a:r>
            <a:r>
              <a:rPr lang="en-US" sz="2000" dirty="0" smtClean="0">
                <a:solidFill>
                  <a:srgbClr val="222222"/>
                </a:solidFill>
                <a:latin typeface="Arial" panose="020B0604020202020204" pitchFamily="34" charset="0"/>
                <a:cs typeface="Arial" panose="020B0604020202020204" pitchFamily="34" charset="0"/>
              </a:rPr>
              <a:t>Weather data, Geographical data, Finance </a:t>
            </a:r>
            <a:r>
              <a:rPr lang="en-US" sz="2000" dirty="0">
                <a:solidFill>
                  <a:srgbClr val="222222"/>
                </a:solidFill>
                <a:latin typeface="Arial" panose="020B0604020202020204" pitchFamily="34" charset="0"/>
                <a:cs typeface="Arial" panose="020B0604020202020204" pitchFamily="34" charset="0"/>
              </a:rPr>
              <a:t>data, Scientific data, </a:t>
            </a:r>
            <a:r>
              <a:rPr lang="en-US" sz="2000" dirty="0" smtClean="0">
                <a:solidFill>
                  <a:srgbClr val="222222"/>
                </a:solidFill>
                <a:latin typeface="Arial" panose="020B0604020202020204" pitchFamily="34" charset="0"/>
                <a:cs typeface="Arial" panose="020B0604020202020204" pitchFamily="34" charset="0"/>
              </a:rPr>
              <a:t>Transport </a:t>
            </a:r>
            <a:r>
              <a:rPr lang="en-US" sz="2000" dirty="0">
                <a:solidFill>
                  <a:srgbClr val="222222"/>
                </a:solidFill>
                <a:latin typeface="Arial" panose="020B0604020202020204" pitchFamily="34" charset="0"/>
                <a:cs typeface="Arial" panose="020B0604020202020204" pitchFamily="34" charset="0"/>
              </a:rPr>
              <a:t>data, Cultural </a:t>
            </a:r>
            <a:r>
              <a:rPr lang="en-US" sz="2000" dirty="0" smtClean="0">
                <a:solidFill>
                  <a:srgbClr val="222222"/>
                </a:solidFill>
                <a:latin typeface="Arial" panose="020B0604020202020204" pitchFamily="34" charset="0"/>
                <a:cs typeface="Arial" panose="020B0604020202020204" pitchFamily="34" charset="0"/>
              </a:rPr>
              <a:t>data, etc.)</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xmlns="" val="224134728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599992" y="1414047"/>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437615011"/>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xmlns="" val="31714839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xmlns="" val="109263262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09263262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xmlns="" val="109263262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62685245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426791251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a:t>
            </a:r>
            <a:r>
              <a:rPr lang="en-US" sz="3600" b="1" dirty="0" smtClean="0">
                <a:solidFill>
                  <a:schemeClr val="bg1"/>
                </a:solidFill>
                <a:latin typeface="Arial" pitchFamily="34" charset="0"/>
                <a:cs typeface="Arial" pitchFamily="34" charset="0"/>
              </a:rPr>
              <a:t>18</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885842010"/>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a:stretch>
            <a:fillRect/>
          </a:stretch>
        </p:blipFill>
        <p:spPr>
          <a:xfrm>
            <a:off x="1542636" y="1874125"/>
            <a:ext cx="9123977" cy="4145677"/>
          </a:xfrm>
          <a:prstGeom prst="rect">
            <a:avLst/>
          </a:prstGeom>
        </p:spPr>
      </p:pic>
    </p:spTree>
    <p:extLst>
      <p:ext uri="{BB962C8B-B14F-4D97-AF65-F5344CB8AC3E}">
        <p14:creationId xmlns:p14="http://schemas.microsoft.com/office/powerpoint/2010/main" xmlns="" val="615399212"/>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spTree>
    <p:extLst>
      <p:ext uri="{BB962C8B-B14F-4D97-AF65-F5344CB8AC3E}">
        <p14:creationId xmlns:p14="http://schemas.microsoft.com/office/powerpoint/2010/main" xmlns="" val="417676628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xmlns="" val="41767662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599992" y="1414046"/>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702387324"/>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369332"/>
          </a:xfrm>
          <a:prstGeom prst="rect">
            <a:avLst/>
          </a:prstGeom>
        </p:spPr>
        <p:txBody>
          <a:bodyPr wrap="square">
            <a:spAutoFit/>
          </a:bodyPr>
          <a:lstStyle/>
          <a:p>
            <a:r>
              <a:rPr lang="en-US" dirty="0"/>
              <a:t>There are 4 basic types of NoSQL databases.</a:t>
            </a:r>
            <a:endParaRPr lang="en-IN" dirty="0"/>
          </a:p>
        </p:txBody>
      </p:sp>
      <p:graphicFrame>
        <p:nvGraphicFramePr>
          <p:cNvPr id="4" name="Table 3"/>
          <p:cNvGraphicFramePr>
            <a:graphicFrameLocks noGrp="1"/>
          </p:cNvGraphicFramePr>
          <p:nvPr>
            <p:extLst/>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xmlns="" val="20000"/>
                    </a:ext>
                  </a:extLst>
                </a:gridCol>
                <a:gridCol w="5866635">
                  <a:extLst>
                    <a:ext uri="{9D8B030D-6E8A-4147-A177-3AD203B41FA5}">
                      <a16:colId xmlns:a16="http://schemas.microsoft.com/office/drawing/2014/main" xmlns=""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xmlns=""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xmlns=""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xmlns="" val="10002"/>
                  </a:ext>
                </a:extLst>
              </a:tr>
              <a:tr h="482154">
                <a:tc>
                  <a:txBody>
                    <a:bodyPr/>
                    <a:lstStyle/>
                    <a:p>
                      <a:r>
                        <a:rPr lang="en-US" b="1" i="1" dirty="0">
                          <a:solidFill>
                            <a:srgbClr val="036883"/>
                          </a:solidFill>
                        </a:rPr>
                        <a:t> Graph</a:t>
                      </a:r>
                      <a:endParaRPr lang="en-US" dirty="0"/>
                    </a:p>
                  </a:txBody>
                  <a:tcPr marL="91428" marR="91428"/>
                </a:tc>
                <a:tc>
                  <a:txBody>
                    <a:bodyPr/>
                    <a:lstStyle/>
                    <a:p>
                      <a:endParaRPr lang="en-US" dirty="0"/>
                    </a:p>
                  </a:txBody>
                  <a:tcPr marL="91428" marR="91428"/>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xmlns="" val="298218368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xmlns="" val="337480920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2133323" y="2895600"/>
            <a:ext cx="7923768" cy="923330"/>
          </a:xfrm>
          <a:prstGeom prst="rect">
            <a:avLst/>
          </a:prstGeom>
          <a:solidFill>
            <a:schemeClr val="accent6">
              <a:lumMod val="20000"/>
              <a:lumOff val="80000"/>
            </a:schemeClr>
          </a:solidFill>
        </p:spPr>
        <p:txBody>
          <a:bodyPr wrap="square">
            <a:spAutoFit/>
          </a:bodyPr>
          <a:lstStyle/>
          <a:p>
            <a:r>
              <a:rPr lang="en-US" b="1" dirty="0">
                <a:solidFill>
                  <a:srgbClr val="222222"/>
                </a:solidFill>
                <a:latin typeface="arial" panose="020B0604020202020204" pitchFamily="34" charset="0"/>
              </a:rPr>
              <a:t>NoSQL</a:t>
            </a:r>
            <a:r>
              <a:rPr lang="en-US" dirty="0">
                <a:solidFill>
                  <a:srgbClr val="222222"/>
                </a:solidFill>
                <a:latin typeface="arial" panose="020B0604020202020204" pitchFamily="34" charset="0"/>
              </a:rPr>
              <a:t> database are primarily called as non-relational database. </a:t>
            </a:r>
            <a:r>
              <a:rPr lang="en-US" dirty="0"/>
              <a:t>MongoDB is Scalable (A system that is scalable can successfully grow larger using the same methods.), open-source, high-perform, document-oriented database.</a:t>
            </a:r>
          </a:p>
        </p:txBody>
      </p:sp>
      <p:pic>
        <p:nvPicPr>
          <p:cNvPr id="1026" name="Picture 2" descr="Image result for why nosql"/>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828562" y="3886200"/>
            <a:ext cx="7999959" cy="243063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49995476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672970" y="1820882"/>
            <a:ext cx="8844473" cy="3677930"/>
          </a:xfrm>
          <a:prstGeom prst="rect">
            <a:avLst/>
          </a:prstGeom>
        </p:spPr>
        <p:txBody>
          <a:bodyPr wrap="square">
            <a:spAutoFit/>
          </a:bodyPr>
          <a:lstStyle/>
          <a:p>
            <a:pPr marL="285750" indent="-285750">
              <a:buFont typeface="Arial" panose="020B0604020202020204" pitchFamily="34" charset="0"/>
              <a:buChar char="•"/>
            </a:pPr>
            <a:r>
              <a:rPr lang="en-US" sz="19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uses SQL ( structured query language ) for defining and manipulating the data. In NoSQL database, queries are focused on collection of documents.</a:t>
            </a:r>
            <a:endParaRPr lang="en-IN" sz="1900" dirty="0">
              <a:solidFill>
                <a:srgbClr val="036883"/>
              </a:solidFill>
            </a:endParaRPr>
          </a:p>
        </p:txBody>
      </p:sp>
      <p:sp>
        <p:nvSpPr>
          <p:cNvPr id="2" name="Rectangle 1"/>
          <p:cNvSpPr/>
          <p:nvPr/>
        </p:nvSpPr>
        <p:spPr>
          <a:xfrm>
            <a:off x="1672970" y="771199"/>
            <a:ext cx="8844473" cy="646331"/>
          </a:xfrm>
          <a:prstGeom prst="rect">
            <a:avLst/>
          </a:prstGeom>
        </p:spPr>
        <p:txBody>
          <a:bodyPr wrap="square">
            <a:spAutoFit/>
          </a:bodyPr>
          <a:lstStyle/>
          <a:p>
            <a:r>
              <a:rPr lang="en-US" dirty="0">
                <a:solidFill>
                  <a:srgbClr val="B22251"/>
                </a:solidFill>
              </a:rPr>
              <a:t>Relational databases</a:t>
            </a:r>
            <a:r>
              <a:rPr lang="en-US" dirty="0"/>
              <a:t> are commonly referred to as SQL databases because they use </a:t>
            </a:r>
            <a:r>
              <a:rPr lang="en-US" dirty="0">
                <a:solidFill>
                  <a:srgbClr val="B22251"/>
                </a:solidFill>
              </a:rPr>
              <a:t>SQL</a:t>
            </a:r>
            <a:r>
              <a:rPr lang="en-US" dirty="0"/>
              <a:t> (structured query language) as a way of storing and querying the data.</a:t>
            </a:r>
          </a:p>
        </p:txBody>
      </p:sp>
    </p:spTree>
    <p:extLst>
      <p:ext uri="{BB962C8B-B14F-4D97-AF65-F5344CB8AC3E}">
        <p14:creationId xmlns:p14="http://schemas.microsoft.com/office/powerpoint/2010/main" xmlns="" val="254671956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85890"/>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30216"/>
            <a:ext cx="8810830" cy="646331"/>
          </a:xfrm>
          <a:prstGeom prst="rect">
            <a:avLst/>
          </a:prstGeom>
        </p:spPr>
        <p:txBody>
          <a:bodyPr wrap="square">
            <a:spAutoFit/>
          </a:bodyPr>
          <a:lstStyle/>
          <a:p>
            <a:r>
              <a:rPr lang="en-US" b="1" i="1" dirty="0">
                <a:solidFill>
                  <a:srgbClr val="036883"/>
                </a:solidFill>
              </a:rPr>
              <a:t>CRUD</a:t>
            </a:r>
            <a:r>
              <a:rPr lang="en-US" dirty="0"/>
              <a:t> stands for </a:t>
            </a:r>
            <a:r>
              <a:rPr lang="en-US" b="1" i="1" dirty="0"/>
              <a:t>create, read, update,</a:t>
            </a:r>
            <a:r>
              <a:rPr lang="en-US" dirty="0"/>
              <a:t> and </a:t>
            </a:r>
            <a:r>
              <a:rPr lang="en-US" b="1" i="1" dirty="0"/>
              <a:t>delete</a:t>
            </a:r>
            <a:r>
              <a:rPr lang="en-US" dirty="0"/>
              <a:t>, which are the four core database operations used in database driven application development.</a:t>
            </a:r>
          </a:p>
        </p:txBody>
      </p:sp>
      <p:graphicFrame>
        <p:nvGraphicFramePr>
          <p:cNvPr id="8" name="Table 7"/>
          <p:cNvGraphicFramePr>
            <a:graphicFrameLocks noGrp="1"/>
          </p:cNvGraphicFramePr>
          <p:nvPr>
            <p:extLst/>
          </p:nvPr>
        </p:nvGraphicFramePr>
        <p:xfrm>
          <a:off x="1904752" y="3381345"/>
          <a:ext cx="8380909" cy="2006600"/>
        </p:xfrm>
        <a:graphic>
          <a:graphicData uri="http://schemas.openxmlformats.org/drawingml/2006/table">
            <a:tbl>
              <a:tblPr>
                <a:tableStyleId>{5940675A-B579-460E-94D1-54222C63F5DA}</a:tableStyleId>
              </a:tblPr>
              <a:tblGrid>
                <a:gridCol w="2590463">
                  <a:extLst>
                    <a:ext uri="{9D8B030D-6E8A-4147-A177-3AD203B41FA5}">
                      <a16:colId xmlns:a16="http://schemas.microsoft.com/office/drawing/2014/main" xmlns="" val="20000"/>
                    </a:ext>
                  </a:extLst>
                </a:gridCol>
                <a:gridCol w="5790446">
                  <a:extLst>
                    <a:ext uri="{9D8B030D-6E8A-4147-A177-3AD203B41FA5}">
                      <a16:colId xmlns:a16="http://schemas.microsoft.com/office/drawing/2014/main" xmlns="" val="20001"/>
                    </a:ext>
                  </a:extLst>
                </a:gridCol>
              </a:tblGrid>
              <a:tr h="171450">
                <a:tc>
                  <a:txBody>
                    <a:bodyPr/>
                    <a:lstStyle/>
                    <a:p>
                      <a:pPr>
                        <a:spcAft>
                          <a:spcPts val="0"/>
                        </a:spcAft>
                      </a:pPr>
                      <a:r>
                        <a:rPr lang="en-US" sz="1800" dirty="0">
                          <a:effectLst/>
                        </a:rPr>
                        <a:t>RDBMS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tc>
                  <a:txBody>
                    <a:bodyPr/>
                    <a:lstStyle/>
                    <a:p>
                      <a:pPr>
                        <a:spcAft>
                          <a:spcPts val="0"/>
                        </a:spcAft>
                      </a:pPr>
                      <a:r>
                        <a:rPr lang="en-US" sz="1800" dirty="0">
                          <a:effectLst/>
                        </a:rPr>
                        <a:t>MongoDB</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extLst>
                  <a:ext uri="{0D108BD9-81ED-4DB2-BD59-A6C34878D82A}">
                    <a16:rowId xmlns:a16="http://schemas.microsoft.com/office/drawing/2014/main" xmlns="" val="10000"/>
                  </a:ext>
                </a:extLst>
              </a:tr>
              <a:tr h="171450">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xmlns="" val="10001"/>
                  </a:ext>
                </a:extLst>
              </a:tr>
              <a:tr h="180975">
                <a:tc>
                  <a:txBody>
                    <a:bodyPr/>
                    <a:lstStyle/>
                    <a:p>
                      <a:pPr>
                        <a:spcAft>
                          <a:spcPts val="0"/>
                        </a:spcAft>
                      </a:pPr>
                      <a:r>
                        <a:rPr lang="en-US" sz="1800" dirty="0">
                          <a:effectLst/>
                        </a:rPr>
                        <a:t>  tables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collections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xmlns="" val="10002"/>
                  </a:ext>
                </a:extLst>
              </a:tr>
              <a:tr h="180975">
                <a:tc>
                  <a:txBody>
                    <a:bodyPr/>
                    <a:lstStyle/>
                    <a:p>
                      <a:pPr>
                        <a:spcAft>
                          <a:spcPts val="0"/>
                        </a:spcAft>
                      </a:pPr>
                      <a:r>
                        <a:rPr lang="en-US" sz="1800" dirty="0">
                          <a:effectLst/>
                        </a:rPr>
                        <a:t>  rows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Documents  or BSON document</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xmlns="" val="10003"/>
                  </a:ext>
                </a:extLst>
              </a:tr>
              <a:tr h="180975">
                <a:tc>
                  <a:txBody>
                    <a:bodyPr/>
                    <a:lstStyle/>
                    <a:p>
                      <a:pPr>
                        <a:spcAft>
                          <a:spcPts val="0"/>
                        </a:spcAft>
                      </a:pPr>
                      <a:r>
                        <a:rPr lang="en-US" sz="1800" dirty="0">
                          <a:effectLst/>
                        </a:rPr>
                        <a:t>  column</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Field</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44824690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672970" y="2514600"/>
            <a:ext cx="6402658" cy="3581400"/>
          </a:xfrm>
          <a:prstGeom prst="rect">
            <a:avLst/>
          </a:prstGeom>
        </p:spPr>
      </p:pic>
    </p:spTree>
    <p:extLst>
      <p:ext uri="{BB962C8B-B14F-4D97-AF65-F5344CB8AC3E}">
        <p14:creationId xmlns:p14="http://schemas.microsoft.com/office/powerpoint/2010/main" xmlns="" val="347923948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222474136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a:t>
            </a:r>
            <a:r>
              <a:rPr lang="en-US" sz="3600" b="1" dirty="0" smtClean="0">
                <a:solidFill>
                  <a:schemeClr val="bg1"/>
                </a:solidFill>
                <a:latin typeface="Arial" pitchFamily="34" charset="0"/>
                <a:cs typeface="Arial" pitchFamily="34" charset="0"/>
              </a:rPr>
              <a:t>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375299456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xmlns="" val="210115214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875422"/>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708592" y="2971802"/>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485686" y="2713820"/>
            <a:ext cx="5031757" cy="707886"/>
          </a:xfrm>
          <a:prstGeom prst="rect">
            <a:avLst/>
          </a:prstGeom>
        </p:spPr>
        <p:txBody>
          <a:bodyPr wrap="square">
            <a:spAutoFit/>
          </a:bodyPr>
          <a:lstStyle/>
          <a:p>
            <a:r>
              <a:rPr lang="en-US" sz="2000" dirty="0">
                <a:solidFill>
                  <a:schemeClr val="accent4">
                    <a:lumMod val="75000"/>
                  </a:schemeClr>
                </a:solidFill>
              </a:rPr>
              <a:t>The primary key _id is automatically added if _id field is not specified.</a:t>
            </a:r>
          </a:p>
        </p:txBody>
      </p:sp>
    </p:spTree>
    <p:extLst>
      <p:ext uri="{BB962C8B-B14F-4D97-AF65-F5344CB8AC3E}">
        <p14:creationId xmlns:p14="http://schemas.microsoft.com/office/powerpoint/2010/main" xmlns="" val="30330693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640931" y="304803"/>
            <a:ext cx="8873302" cy="769441"/>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0929" y="3748951"/>
            <a:ext cx="8457099"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xmlns="" val="3542407219"/>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xmlns="" val="155855449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extLst/>
          </p:nvPr>
        </p:nvGraphicFramePr>
        <p:xfrm>
          <a:off x="1752372" y="335280"/>
          <a:ext cx="8761860" cy="1112520"/>
        </p:xfrm>
        <a:graphic>
          <a:graphicData uri="http://schemas.openxmlformats.org/drawingml/2006/table">
            <a:tbl>
              <a:tblPr firstRow="1" bandRow="1">
                <a:tableStyleId>{5940675A-B579-460E-94D1-54222C63F5DA}</a:tableStyleId>
              </a:tblPr>
              <a:tblGrid>
                <a:gridCol w="1980942">
                  <a:extLst>
                    <a:ext uri="{9D8B030D-6E8A-4147-A177-3AD203B41FA5}">
                      <a16:colId xmlns:a16="http://schemas.microsoft.com/office/drawing/2014/main" xmlns="" val="20000"/>
                    </a:ext>
                  </a:extLst>
                </a:gridCol>
                <a:gridCol w="1523802">
                  <a:extLst>
                    <a:ext uri="{9D8B030D-6E8A-4147-A177-3AD203B41FA5}">
                      <a16:colId xmlns:a16="http://schemas.microsoft.com/office/drawing/2014/main" xmlns="" val="20001"/>
                    </a:ext>
                  </a:extLst>
                </a:gridCol>
                <a:gridCol w="1752372">
                  <a:extLst>
                    <a:ext uri="{9D8B030D-6E8A-4147-A177-3AD203B41FA5}">
                      <a16:colId xmlns:a16="http://schemas.microsoft.com/office/drawing/2014/main" xmlns="" val="20002"/>
                    </a:ext>
                  </a:extLst>
                </a:gridCol>
                <a:gridCol w="1752372">
                  <a:extLst>
                    <a:ext uri="{9D8B030D-6E8A-4147-A177-3AD203B41FA5}">
                      <a16:colId xmlns:a16="http://schemas.microsoft.com/office/drawing/2014/main" xmlns="" val="20003"/>
                    </a:ext>
                  </a:extLst>
                </a:gridCol>
                <a:gridCol w="1752372">
                  <a:extLst>
                    <a:ext uri="{9D8B030D-6E8A-4147-A177-3AD203B41FA5}">
                      <a16:colId xmlns:a16="http://schemas.microsoft.com/office/drawing/2014/main" xmlns="" val="20004"/>
                    </a:ext>
                  </a:extLst>
                </a:gridCol>
              </a:tblGrid>
              <a:tr h="370840">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303302451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62000"/>
            <a:ext cx="8844473" cy="400110"/>
          </a:xfrm>
          <a:prstGeom prst="rect">
            <a:avLst/>
          </a:prstGeom>
        </p:spPr>
        <p:txBody>
          <a:bodyPr wrap="square">
            <a:spAutoFit/>
          </a:bodyPr>
          <a:lstStyle/>
          <a:p>
            <a:r>
              <a:rPr lang="en-US" dirty="0"/>
              <a:t>To start </a:t>
            </a:r>
            <a:r>
              <a:rPr lang="en-US" dirty="0">
                <a:solidFill>
                  <a:srgbClr val="FF5A36"/>
                </a:solidFill>
              </a:rPr>
              <a:t>MongoDB server</a:t>
            </a:r>
            <a:r>
              <a:rPr lang="en-US" dirty="0"/>
              <a:t>, execute </a:t>
            </a:r>
            <a:r>
              <a:rPr lang="en-US" sz="2000" b="1" dirty="0">
                <a:solidFill>
                  <a:srgbClr val="C00000"/>
                </a:solidFill>
              </a:rPr>
              <a:t>mongod.exe</a:t>
            </a:r>
            <a:r>
              <a:rPr lang="en-US" dirty="0">
                <a:solidFill>
                  <a:srgbClr val="036883"/>
                </a:solidFill>
              </a:rPr>
              <a:t>.</a:t>
            </a:r>
            <a:endParaRPr lang="en-IN" dirty="0">
              <a:solidFill>
                <a:srgbClr val="036883"/>
              </a:solidFill>
            </a:endParaRPr>
          </a:p>
        </p:txBody>
      </p:sp>
      <p:sp>
        <p:nvSpPr>
          <p:cNvPr id="4" name="Rectangle 3"/>
          <p:cNvSpPr/>
          <p:nvPr/>
        </p:nvSpPr>
        <p:spPr>
          <a:xfrm>
            <a:off x="1712671" y="3200400"/>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19200"/>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669006"/>
            <a:ext cx="8844473" cy="400110"/>
          </a:xfrm>
          <a:prstGeom prst="rect">
            <a:avLst/>
          </a:prstGeom>
        </p:spPr>
        <p:txBody>
          <a:bodyPr wrap="square">
            <a:spAutoFit/>
          </a:bodyPr>
          <a:lstStyle/>
          <a:p>
            <a:r>
              <a:rPr lang="en-US" dirty="0"/>
              <a:t>To start </a:t>
            </a:r>
            <a:r>
              <a:rPr lang="en-US" dirty="0">
                <a:solidFill>
                  <a:srgbClr val="FF5A36"/>
                </a:solidFill>
              </a:rPr>
              <a:t>MongoDB client</a:t>
            </a:r>
            <a:r>
              <a:rPr lang="en-US" dirty="0"/>
              <a:t>, execute </a:t>
            </a:r>
            <a:r>
              <a:rPr lang="en-US" sz="2000" b="1" dirty="0">
                <a:solidFill>
                  <a:srgbClr val="C00000"/>
                </a:solidFill>
              </a:rPr>
              <a:t>mongo.exe</a:t>
            </a:r>
            <a:r>
              <a:rPr lang="en-US" dirty="0">
                <a:solidFill>
                  <a:srgbClr val="036883"/>
                </a:solidFill>
              </a:rPr>
              <a:t>.</a:t>
            </a:r>
            <a:endParaRPr lang="en-IN" dirty="0">
              <a:solidFill>
                <a:srgbClr val="036883"/>
              </a:solidFill>
            </a:endParaRPr>
          </a:p>
        </p:txBody>
      </p:sp>
      <p:cxnSp>
        <p:nvCxnSpPr>
          <p:cNvPr id="10" name="Straight Connector 9"/>
          <p:cNvCxnSpPr/>
          <p:nvPr/>
        </p:nvCxnSpPr>
        <p:spPr>
          <a:xfrm>
            <a:off x="1670003" y="4502974"/>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097961"/>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43200"/>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xmlns="" val="290868598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xmlns="" val="201017395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xmlns="" val="20000"/>
                    </a:ext>
                  </a:extLst>
                </a:gridCol>
                <a:gridCol w="7951423">
                  <a:extLst>
                    <a:ext uri="{9D8B030D-6E8A-4147-A177-3AD203B41FA5}">
                      <a16:colId xmlns:a16="http://schemas.microsoft.com/office/drawing/2014/main" xmlns=""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xmlns="" val="142805682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xmlns="" val="405836828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xmlns="" val="77474054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xmlns="" val="20000"/>
                    </a:ext>
                  </a:extLst>
                </a:gridCol>
                <a:gridCol w="7951422">
                  <a:extLst>
                    <a:ext uri="{9D8B030D-6E8A-4147-A177-3AD203B41FA5}">
                      <a16:colId xmlns:a16="http://schemas.microsoft.com/office/drawing/2014/main" xmlns=""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xmlns="" val="67082556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xmlns="" val="353020918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xmlns="" val="17028337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244807502"/>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xmlns="" val="139359455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xmlns="" val="332268466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a:t>
            </a: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403139577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xmlns="" val="180526351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xmlns="" val="356489200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xmlns="" val="413384033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xmlns="" val="141830068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xmlns="" val="151689127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xmlns="" val="103822981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xmlns="" val="10870319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sp>
        <p:nvSpPr>
          <p:cNvPr id="5" name="Rectangle 4"/>
          <p:cNvSpPr/>
          <p:nvPr/>
        </p:nvSpPr>
        <p:spPr>
          <a:xfrm>
            <a:off x="1599992" y="8382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842289119"/>
      </p:ext>
    </p:extLst>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xmlns="" val="55891455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xmlns="" val="70769417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171320236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xmlns="" val="3331409906"/>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xmlns="" val="212100770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xmlns="" val="115678291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400687052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xmlns="" val="259855075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xmlns="" val="406474720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a:t>
            </a:r>
            <a:r>
              <a:rPr lang="en-US" dirty="0">
                <a:hlinkClick r:id="rId2"/>
              </a:rPr>
              <a:t>view</a:t>
            </a:r>
            <a:r>
              <a:rPr lang="en-US" dirty="0"/>
              <a:t> from the database. The method also removes any indexes associated with the dropped collection.</a:t>
            </a:r>
          </a:p>
        </p:txBody>
      </p:sp>
    </p:spTree>
    <p:extLst>
      <p:ext uri="{BB962C8B-B14F-4D97-AF65-F5344CB8AC3E}">
        <p14:creationId xmlns:p14="http://schemas.microsoft.com/office/powerpoint/2010/main" xmlns="" val="25815410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182"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218455152"/>
      </p:ext>
    </p:extLst>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xmlns="" val="207512169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xmlns="" val="269120438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63469"/>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535217"/>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226831"/>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625783"/>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096470"/>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6411841" y="619528"/>
            <a:ext cx="4219151" cy="87716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xmlns="" val="192811520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xmlns="" val="278542626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xmlns="" val="223313948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xmlns="" val="220795714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xmlns="" val="22477742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xmlns="" val="244571524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xmlns="" val="294679307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xmlns="" val="18105730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599992" y="1295401"/>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971520263"/>
      </p:ext>
    </p:extLst>
  </p:cSld>
  <p:clrMapOvr>
    <a:masterClrMapping/>
  </p:clrMapOvr>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xmlns="" val="298342561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368274441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xmlns="" val="158967273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xmlns="" val="270258136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xmlns="" val="181895327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sp>
        <p:nvSpPr>
          <p:cNvPr id="3" name="Rectangle 2"/>
          <p:cNvSpPr/>
          <p:nvPr/>
        </p:nvSpPr>
        <p:spPr>
          <a:xfrm>
            <a:off x="1672970" y="3839204"/>
            <a:ext cx="884447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 in x) {</a:t>
            </a:r>
          </a:p>
          <a:p>
            <a:r>
              <a:rPr lang="en-US" sz="2200" dirty="0">
                <a:solidFill>
                  <a:srgbClr val="B22251"/>
                </a:solidFill>
                <a:latin typeface="Calibri" panose="020F0502020204030204" pitchFamily="34" charset="0"/>
                <a:cs typeface="Calibri" panose="020F0502020204030204" pitchFamily="34" charset="0"/>
              </a:rPr>
              <a:t>    print(</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a:t>
            </a:r>
          </a:p>
          <a:p>
            <a:r>
              <a:rPr lang="en-US" sz="2200" dirty="0">
                <a:solidFill>
                  <a:srgbClr val="B2225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xmlns="" val="392715671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xmlns="" val="232655959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xmlns="" val="20000"/>
                    </a:ext>
                  </a:extLst>
                </a:gridCol>
                <a:gridCol w="7088889">
                  <a:extLst>
                    <a:ext uri="{9D8B030D-6E8A-4147-A177-3AD203B41FA5}">
                      <a16:colId xmlns:a16="http://schemas.microsoft.com/office/drawing/2014/main" xmlns=""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xmlns=""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xmlns=""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251219136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xmlns="" val="85010959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xmlns="" val="30145593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599992" y="1258672"/>
            <a:ext cx="899043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123706001"/>
      </p:ext>
    </p:extLst>
  </p:cSld>
  <p:clrMapOvr>
    <a:masterClrMapping/>
  </p:clrMapOvr>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xmlns="" val="32105297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xmlns="" val="223300424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xmlns="" val="387050497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203637768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xmlns="" val="300482168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xmlns="" val="91304135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xmlns="" val="392685307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xmlns="" val="353319565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xmlns="" val="200149041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xmlns="" val="25442170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480" y="76203"/>
            <a:ext cx="8868752"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480" y="5105401"/>
            <a:ext cx="8868752"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731" y="3949314"/>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xmlns="" val="2885418822"/>
      </p:ext>
    </p:extLst>
  </p:cSld>
  <p:clrMapOvr>
    <a:masterClrMapping/>
  </p:clrMapOvr>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xmlns="" val="330026963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xmlns="" val="306233228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xmlns="" val="114897089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xmlns="" val="22477218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xmlns="" val="111898960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xmlns="" val="366570738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a:stretch>
              <a:fillRect/>
            </a:stretch>
          </p:blipFill>
          <p:spPr>
            <a:xfrm>
              <a:off x="6026651" y="3225641"/>
              <a:ext cx="704850" cy="361950"/>
            </a:xfrm>
            <a:prstGeom prst="rect">
              <a:avLst/>
            </a:prstGeom>
          </p:spPr>
        </p:pic>
        <p:pic>
          <p:nvPicPr>
            <p:cNvPr id="21" name="Picture 20"/>
            <p:cNvPicPr>
              <a:picLocks noChangeAspect="1"/>
            </p:cNvPicPr>
            <p:nvPr/>
          </p:nvPicPr>
          <p:blipFill>
            <a:blip r:embed="rId5"/>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xmlns="" val="209559969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xmlns="" val="113035485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a:stretch>
              <a:fillRect/>
            </a:stretch>
          </p:blipFill>
          <p:spPr>
            <a:xfrm>
              <a:off x="6534150" y="3258071"/>
              <a:ext cx="704850" cy="361950"/>
            </a:xfrm>
            <a:prstGeom prst="rect">
              <a:avLst/>
            </a:prstGeom>
          </p:spPr>
        </p:pic>
        <p:pic>
          <p:nvPicPr>
            <p:cNvPr id="17" name="Picture 16"/>
            <p:cNvPicPr>
              <a:picLocks noChangeAspect="1"/>
            </p:cNvPicPr>
            <p:nvPr/>
          </p:nvPicPr>
          <p:blipFill>
            <a:blip r:embed="rId5"/>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xmlns="" val="375136714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xmlns="" val="39443268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676182" y="740927"/>
            <a:ext cx="8838049" cy="3754874"/>
          </a:xfrm>
          <a:prstGeom prst="rect">
            <a:avLst/>
          </a:prstGeom>
          <a:solidFill>
            <a:schemeClr val="bg1"/>
          </a:solidFill>
        </p:spPr>
        <p:txBody>
          <a:bodyPr wrap="square">
            <a:spAutoFit/>
          </a:bodyPr>
          <a:lstStyle/>
          <a:p>
            <a:r>
              <a:rPr lang="en-IN" sz="2000" dirty="0"/>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Tree>
    <p:extLst>
      <p:ext uri="{BB962C8B-B14F-4D97-AF65-F5344CB8AC3E}">
        <p14:creationId xmlns:p14="http://schemas.microsoft.com/office/powerpoint/2010/main" xmlns="" val="2216512537"/>
      </p:ext>
    </p:extLst>
  </p:cSld>
  <p:clrMapOvr>
    <a:masterClrMapping/>
  </p:clrMapOvr>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306617213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xmlns="" val="1072006766"/>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xmlns="" val="362065747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xmlns="" val="199832942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xmlns="" val="264191144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xmlns="" val="68386696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xmlns="" val="408252649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xmlns="" val="82054156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xmlns="" val="60050104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extLst/>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xmlns="" val="20000"/>
                    </a:ext>
                  </a:extLst>
                </a:gridCol>
                <a:gridCol w="1295231">
                  <a:extLst>
                    <a:ext uri="{9D8B030D-6E8A-4147-A177-3AD203B41FA5}">
                      <a16:colId xmlns:a16="http://schemas.microsoft.com/office/drawing/2014/main" xmlns="" val="20001"/>
                    </a:ext>
                  </a:extLst>
                </a:gridCol>
                <a:gridCol w="1295231">
                  <a:extLst>
                    <a:ext uri="{9D8B030D-6E8A-4147-A177-3AD203B41FA5}">
                      <a16:colId xmlns:a16="http://schemas.microsoft.com/office/drawing/2014/main" xmlns="" val="20002"/>
                    </a:ext>
                  </a:extLst>
                </a:gridCol>
                <a:gridCol w="1295231">
                  <a:extLst>
                    <a:ext uri="{9D8B030D-6E8A-4147-A177-3AD203B41FA5}">
                      <a16:colId xmlns:a16="http://schemas.microsoft.com/office/drawing/2014/main" xmlns="" val="20003"/>
                    </a:ext>
                  </a:extLst>
                </a:gridCol>
                <a:gridCol w="1142851">
                  <a:extLst>
                    <a:ext uri="{9D8B030D-6E8A-4147-A177-3AD203B41FA5}">
                      <a16:colId xmlns:a16="http://schemas.microsoft.com/office/drawing/2014/main" xmlns="" val="20004"/>
                    </a:ext>
                  </a:extLst>
                </a:gridCol>
                <a:gridCol w="1295231">
                  <a:extLst>
                    <a:ext uri="{9D8B030D-6E8A-4147-A177-3AD203B41FA5}">
                      <a16:colId xmlns:a16="http://schemas.microsoft.com/office/drawing/2014/main" xmlns="" val="20005"/>
                    </a:ext>
                  </a:extLst>
                </a:gridCol>
                <a:gridCol w="838091">
                  <a:extLst>
                    <a:ext uri="{9D8B030D-6E8A-4147-A177-3AD203B41FA5}">
                      <a16:colId xmlns:a16="http://schemas.microsoft.com/office/drawing/2014/main" xmlns="" val="20006"/>
                    </a:ext>
                  </a:extLst>
                </a:gridCol>
                <a:gridCol w="838091">
                  <a:extLst>
                    <a:ext uri="{9D8B030D-6E8A-4147-A177-3AD203B41FA5}">
                      <a16:colId xmlns:a16="http://schemas.microsoft.com/office/drawing/2014/main" xmlns=""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xmlns="" val="1472596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554545"/>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4 Important Roles of Database in Industry.</a:t>
            </a:r>
          </a:p>
          <a:p>
            <a:endParaRPr lang="en-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 and better updates.</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xmlns="" val="210412922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xmlns="" val="4166134937"/>
      </p:ext>
    </p:extLst>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extLst/>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xmlns="" val="20000"/>
                    </a:ext>
                  </a:extLst>
                </a:gridCol>
                <a:gridCol w="1295231">
                  <a:extLst>
                    <a:ext uri="{9D8B030D-6E8A-4147-A177-3AD203B41FA5}">
                      <a16:colId xmlns:a16="http://schemas.microsoft.com/office/drawing/2014/main" xmlns="" val="20001"/>
                    </a:ext>
                  </a:extLst>
                </a:gridCol>
                <a:gridCol w="1295231">
                  <a:extLst>
                    <a:ext uri="{9D8B030D-6E8A-4147-A177-3AD203B41FA5}">
                      <a16:colId xmlns:a16="http://schemas.microsoft.com/office/drawing/2014/main" xmlns="" val="20002"/>
                    </a:ext>
                  </a:extLst>
                </a:gridCol>
                <a:gridCol w="1295231">
                  <a:extLst>
                    <a:ext uri="{9D8B030D-6E8A-4147-A177-3AD203B41FA5}">
                      <a16:colId xmlns:a16="http://schemas.microsoft.com/office/drawing/2014/main" xmlns="" val="20003"/>
                    </a:ext>
                  </a:extLst>
                </a:gridCol>
                <a:gridCol w="1142851">
                  <a:extLst>
                    <a:ext uri="{9D8B030D-6E8A-4147-A177-3AD203B41FA5}">
                      <a16:colId xmlns:a16="http://schemas.microsoft.com/office/drawing/2014/main" xmlns="" val="20004"/>
                    </a:ext>
                  </a:extLst>
                </a:gridCol>
                <a:gridCol w="1295231">
                  <a:extLst>
                    <a:ext uri="{9D8B030D-6E8A-4147-A177-3AD203B41FA5}">
                      <a16:colId xmlns:a16="http://schemas.microsoft.com/office/drawing/2014/main" xmlns="" val="20005"/>
                    </a:ext>
                  </a:extLst>
                </a:gridCol>
                <a:gridCol w="838091">
                  <a:extLst>
                    <a:ext uri="{9D8B030D-6E8A-4147-A177-3AD203B41FA5}">
                      <a16:colId xmlns:a16="http://schemas.microsoft.com/office/drawing/2014/main" xmlns="" val="20006"/>
                    </a:ext>
                  </a:extLst>
                </a:gridCol>
                <a:gridCol w="838091">
                  <a:extLst>
                    <a:ext uri="{9D8B030D-6E8A-4147-A177-3AD203B41FA5}">
                      <a16:colId xmlns:a16="http://schemas.microsoft.com/office/drawing/2014/main" xmlns=""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xmlns="" val="165972843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extLst/>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xmlns="" val="20000"/>
                    </a:ext>
                  </a:extLst>
                </a:gridCol>
                <a:gridCol w="4391441">
                  <a:extLst>
                    <a:ext uri="{9D8B030D-6E8A-4147-A177-3AD203B41FA5}">
                      <a16:colId xmlns:a16="http://schemas.microsoft.com/office/drawing/2014/main" xmlns=""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xmlns=""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xmlns=""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xmlns="" val="186667537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xmlns="" val="317006122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xmlns="" val="116961392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xmlns="" val="363033860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xmlns="" val="214178693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xmlns="" val="265053189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extLst/>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xmlns="" val="20000"/>
                    </a:ext>
                  </a:extLst>
                </a:gridCol>
                <a:gridCol w="7828249">
                  <a:extLst>
                    <a:ext uri="{9D8B030D-6E8A-4147-A177-3AD203B41FA5}">
                      <a16:colId xmlns:a16="http://schemas.microsoft.com/office/drawing/2014/main" xmlns=""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xmlns=""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xmlns=""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xmlns=""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xmlns=""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xmlns=""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xmlns=""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xmlns=""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xmlns=""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xmlns="" val="104855208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xmlns="" val="359802899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extLst/>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xmlns=""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xmlns=""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xmlns=""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xmlns=""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xmlns=""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xmlns=""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xmlns=""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xmlns="" val="10181357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599992" y="2055676"/>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1591299700"/>
      </p:ext>
    </p:extLst>
  </p:cSld>
  <p:clrMapOvr>
    <a:masterClrMapping/>
  </p:clrMapOvr>
  <p:timing>
    <p:tnLst>
      <p:par>
        <p:cTn id="1" dur="indefinite" restart="never" nodeType="tmRoot"/>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xmlns="" val="188644307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xmlns="" val="25900023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extLst/>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xmlns="" val="20000"/>
                    </a:ext>
                  </a:extLst>
                </a:gridCol>
                <a:gridCol w="6860319">
                  <a:extLst>
                    <a:ext uri="{9D8B030D-6E8A-4147-A177-3AD203B41FA5}">
                      <a16:colId xmlns:a16="http://schemas.microsoft.com/office/drawing/2014/main" xmlns=""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xmlns=""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xmlns=""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xmlns=""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xmlns=""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xmlns=""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xmlns=""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xmlns=""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xmlns="" val="141668191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xmlns="" val="23898695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xmlns="" val="4086723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xmlns="" val="172229289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extLst/>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xmlns="" val="20000"/>
                    </a:ext>
                  </a:extLst>
                </a:gridCol>
                <a:gridCol w="6936509">
                  <a:extLst>
                    <a:ext uri="{9D8B030D-6E8A-4147-A177-3AD203B41FA5}">
                      <a16:colId xmlns:a16="http://schemas.microsoft.com/office/drawing/2014/main" xmlns=""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xmlns=""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xmlns=""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xmlns=""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xmlns=""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20603569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xmlns="" val="287077375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xmlns="" val="2228544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xmlns="" val="14344016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372" y="1828803"/>
            <a:ext cx="8533289"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562" y="3143071"/>
            <a:ext cx="8703480" cy="923330"/>
          </a:xfrm>
          <a:prstGeom prst="rect">
            <a:avLst/>
          </a:prstGeom>
          <a:solidFill>
            <a:schemeClr val="bg1"/>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1397" y="1516561"/>
            <a:ext cx="4114264"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xmlns="" val="747176779"/>
      </p:ext>
    </p:extLst>
  </p:cSld>
  <p:clrMapOvr>
    <a:masterClrMapping/>
  </p:clrMapOvr>
  <p:timing>
    <p:tnLst>
      <p:par>
        <p:cTn id="1" dur="indefinite" restart="never" nodeType="tmRoot"/>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a:solidFill>
                  <a:srgbClr val="FC6F0D"/>
                </a:solidFill>
                <a:latin typeface="Calibri" panose="020F0502020204030204" pitchFamily="34" charset="0"/>
                <a:cs typeface="Calibri" panose="020F0502020204030204" pitchFamily="34" charset="0"/>
              </a:rPr>
              <a:t>db.emp.aggregate([ {$sort: {ename: 1} }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158210720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xmlns="" val="43659615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xmlns="" val="55811377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xmlns="" val="84213923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xmlns="" val="7507055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xmlns="" val="353451841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xmlns="" val="259280434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xmlns="" val="99524175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xmlns="" val="286525716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xmlns="" val="24998552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752372" y="4495800"/>
            <a:ext cx="8609479" cy="369332"/>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1599992" y="2971803"/>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599991" y="685802"/>
            <a:ext cx="891424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646" y="5257803"/>
            <a:ext cx="891424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xmlns="" val="1673718274"/>
      </p:ext>
    </p:extLst>
  </p:cSld>
  <p:clrMapOvr>
    <a:masterClrMapping/>
  </p:clrMapOvr>
  <p:timing>
    <p:tnLst>
      <p:par>
        <p:cTn id="1" dur="indefinite" restart="never" nodeType="tmRoot"/>
      </p:par>
    </p:tn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xmlns="" val="4022450721"/>
      </p:ext>
    </p:extLst>
  </p:cSld>
  <p:clrMapOvr>
    <a:masterClrMapping/>
  </p:clrMapOvr>
  <p:timing>
    <p:tnLst>
      <p:par>
        <p:cTn id="1" dur="indefinite" restart="never" nodeType="tmRoot"/>
      </p:par>
    </p:tn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"vrushali",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4013795039"/>
      </p:ext>
    </p:extLst>
  </p:cSld>
  <p:clrMapOvr>
    <a:masterClrMapping/>
  </p:clrMapOvr>
  <p:timing>
    <p:tnLst>
      <p:par>
        <p:cTn id="1" dur="indefinite" restart="never" nodeType="tmRoot"/>
      </p:par>
    </p:tn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599992" y="4572001"/>
            <a:ext cx="8990430" cy="2209801"/>
          </a:xfrm>
          <a:prstGeom prst="rect">
            <a:avLst/>
          </a:prstGeom>
        </p:spPr>
      </p:pic>
    </p:spTree>
    <p:extLst>
      <p:ext uri="{BB962C8B-B14F-4D97-AF65-F5344CB8AC3E}">
        <p14:creationId xmlns:p14="http://schemas.microsoft.com/office/powerpoint/2010/main" xmlns="" val="2437656325"/>
      </p:ext>
    </p:extLst>
  </p:cSld>
  <p:clrMapOvr>
    <a:masterClrMapping/>
  </p:clrMapOvr>
  <p:timing>
    <p:tnLst>
      <p:par>
        <p:cTn id="1" dur="indefinite" restart="never" nodeType="tmRoot"/>
      </p:par>
    </p:tn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xmlns="" val="194067496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192.168.0.3 --port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41395544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db1 --collection o --type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o --type csv  --file d:\o.csv --fields "EMPNO, ENAME, JOB, MGR,HIREDATE, SAL, COMM, DEPTNO,BONUSID, USERNAME, PWD"</a:t>
            </a:r>
          </a:p>
        </p:txBody>
      </p:sp>
    </p:spTree>
    <p:extLst>
      <p:ext uri="{BB962C8B-B14F-4D97-AF65-F5344CB8AC3E}">
        <p14:creationId xmlns:p14="http://schemas.microsoft.com/office/powerpoint/2010/main" xmlns="" val="408201484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xmlns="" val="69631159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"192.168.0.3"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235271178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xmlns="" val="341748817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xmlns="" val="282580676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327898604"/>
      </p:ext>
    </p:extLst>
  </p:cSld>
  <p:clrMapOvr>
    <a:masterClrMapping/>
  </p:clrMapOvr>
  <p:timing>
    <p:tnLst>
      <p:par>
        <p:cTn id="1" dur="indefinite" restart="never" nodeType="tmRoot"/>
      </p:par>
    </p:tn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xmlns="" val="73225215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xmlns="" val="20625198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xmlns="" val="2795405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xmlns="" val="325905124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182" y="2081751"/>
            <a:ext cx="8838049" cy="2800767"/>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latin typeface="Arial" panose="020B0604020202020204" pitchFamily="34" charset="0"/>
                <a:cs typeface="Arial" panose="020B0604020202020204" pitchFamily="34" charset="0"/>
              </a:rPr>
              <a:t>SELECT * from EMP INTO OUTFILE "d:/o.csv" fields terminated by ',';</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28471496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xmlns="" val="163246979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xmlns="" val="59780299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20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129024891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a:t>
            </a:r>
            <a:r>
              <a:rPr lang="en-US" sz="3600" b="1" dirty="0" smtClean="0">
                <a:solidFill>
                  <a:schemeClr val="bg1"/>
                </a:solidFill>
                <a:latin typeface="Arial" pitchFamily="34" charset="0"/>
                <a:cs typeface="Arial" pitchFamily="34" charset="0"/>
              </a:rPr>
              <a:t>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259516704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xmlns="" val="36546407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Unfortunately, MySQL does not support CHECK constraint. Actually, MySQL accepts the CHECK clause in the CREATE TABLE statement but it ignores it silently.</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47098895"/>
      </p:ext>
    </p:extLst>
  </p:cSld>
  <p:clrMapOvr>
    <a:masterClrMapping/>
  </p:clrMapOvr>
  <p:timing>
    <p:tnLst>
      <p:par>
        <p:cTn id="1" dur="indefinite" restart="never" nodeType="tmRoot"/>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672970" y="762002"/>
            <a:ext cx="8844473" cy="2308324"/>
          </a:xfrm>
          <a:prstGeom prst="rect">
            <a:avLst/>
          </a:prstGeom>
        </p:spPr>
        <p:txBody>
          <a:bodyPr wrap="square">
            <a:spAutoFit/>
          </a:bodyPr>
          <a:lstStyle/>
          <a:p>
            <a:r>
              <a:rPr lang="en-US" b="1" dirty="0"/>
              <a:t>3Vs (volume, variety and velocity)</a:t>
            </a:r>
            <a:r>
              <a:rPr lang="en-US" dirty="0"/>
              <a:t> are three defining properties or dimensions of big data.</a:t>
            </a:r>
          </a:p>
          <a:p>
            <a:endParaRPr lang="en-US" dirty="0">
              <a:solidFill>
                <a:srgbClr val="036883"/>
              </a:solidFill>
            </a:endParaRPr>
          </a:p>
          <a:p>
            <a:pPr marL="285750" indent="-285750">
              <a:lnSpc>
                <a:spcPct val="200000"/>
              </a:lnSpc>
              <a:buFont typeface="Arial" panose="020B0604020202020204" pitchFamily="34" charset="0"/>
              <a:buChar char="•"/>
            </a:pPr>
            <a:r>
              <a:rPr lang="en-US" dirty="0">
                <a:solidFill>
                  <a:srgbClr val="036883"/>
                </a:solidFill>
              </a:rPr>
              <a:t>Volume refers to the amount of data. </a:t>
            </a:r>
          </a:p>
          <a:p>
            <a:pPr marL="285750" indent="-285750">
              <a:lnSpc>
                <a:spcPct val="200000"/>
              </a:lnSpc>
              <a:buFont typeface="Arial" panose="020B0604020202020204" pitchFamily="34" charset="0"/>
              <a:buChar char="•"/>
            </a:pPr>
            <a:r>
              <a:rPr lang="en-US"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dirty="0">
                <a:solidFill>
                  <a:srgbClr val="036883"/>
                </a:solidFill>
              </a:rPr>
              <a:t>Velocity refers to the speed of data processing.</a:t>
            </a:r>
            <a:endParaRPr lang="en-IN" dirty="0">
              <a:solidFill>
                <a:srgbClr val="036883"/>
              </a:solidFill>
            </a:endParaRPr>
          </a:p>
        </p:txBody>
      </p:sp>
    </p:spTree>
    <p:extLst>
      <p:ext uri="{BB962C8B-B14F-4D97-AF65-F5344CB8AC3E}">
        <p14:creationId xmlns:p14="http://schemas.microsoft.com/office/powerpoint/2010/main" xmlns="" val="386062971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xmlns="" val="11481303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spTree>
    <p:extLst>
      <p:ext uri="{BB962C8B-B14F-4D97-AF65-F5344CB8AC3E}">
        <p14:creationId xmlns:p14="http://schemas.microsoft.com/office/powerpoint/2010/main" xmlns="" val="383838822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nvPr>
        </p:nvGraphicFramePr>
        <p:xfrm>
          <a:off x="304761" y="106680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bl>
          </a:graphicData>
        </a:graphic>
      </p:graphicFrame>
      <p:sp>
        <p:nvSpPr>
          <p:cNvPr id="5" name="Rectangle 4"/>
          <p:cNvSpPr/>
          <p:nvPr/>
        </p:nvSpPr>
        <p:spPr>
          <a:xfrm>
            <a:off x="6323777"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nvPr>
        </p:nvGraphicFramePr>
        <p:xfrm>
          <a:off x="6100313" y="1099158"/>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7" name="Rectangle 6"/>
          <p:cNvSpPr/>
          <p:nvPr/>
        </p:nvSpPr>
        <p:spPr>
          <a:xfrm>
            <a:off x="238783"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nvPr>
        </p:nvGraphicFramePr>
        <p:xfrm>
          <a:off x="248679" y="3505201"/>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a:lnSpc>
                          <a:spcPct val="107000"/>
                        </a:lnSpc>
                        <a:spcAft>
                          <a:spcPts val="0"/>
                        </a:spcAft>
                      </a:pPr>
                      <a:r>
                        <a:rPr lang="en-IN" sz="1800" dirty="0" smtClean="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9" name="Rectangle 8"/>
          <p:cNvSpPr/>
          <p:nvPr/>
        </p:nvSpPr>
        <p:spPr>
          <a:xfrm>
            <a:off x="6306956"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nvPr>
        </p:nvGraphicFramePr>
        <p:xfrm>
          <a:off x="6068581" y="3527663"/>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425664113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nvPr>
        </p:nvGraphicFramePr>
        <p:xfrm>
          <a:off x="238784" y="814864"/>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xmlns="" val="20000"/>
                    </a:ext>
                  </a:extLst>
                </a:gridCol>
                <a:gridCol w="853328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varchar(10</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3" name="Rectangle 12"/>
          <p:cNvSpPr/>
          <p:nvPr/>
        </p:nvSpPr>
        <p:spPr>
          <a:xfrm>
            <a:off x="238784"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nvPr>
        </p:nvGraphicFramePr>
        <p:xfrm>
          <a:off x="238784" y="2590800"/>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xmlns="" val="20000"/>
                    </a:ext>
                  </a:extLst>
                </a:gridCol>
                <a:gridCol w="853328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5" name="Rectangle 14"/>
          <p:cNvSpPr/>
          <p:nvPr/>
        </p:nvSpPr>
        <p:spPr>
          <a:xfrm>
            <a:off x="15238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nvPr>
        </p:nvGraphicFramePr>
        <p:xfrm>
          <a:off x="230868" y="4395978"/>
          <a:ext cx="11730975" cy="230962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xmlns="" val="20000"/>
                    </a:ext>
                  </a:extLst>
                </a:gridCol>
                <a:gridCol w="853328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xmlns="" val="154973176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107996" cy="369332"/>
          </a:xfrm>
          <a:prstGeom prst="rect">
            <a:avLst/>
          </a:prstGeom>
        </p:spPr>
        <p:txBody>
          <a:bodyPr wrap="none">
            <a:spAutoFit/>
          </a:bodyPr>
          <a:lstStyle/>
          <a:p>
            <a:r>
              <a:rPr lang="en-IN" b="1" i="1" dirty="0" smtClean="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nvPr>
        </p:nvGraphicFramePr>
        <p:xfrm>
          <a:off x="238784" y="814864"/>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xmlns="" val="20000"/>
                    </a:ext>
                  </a:extLst>
                </a:gridCol>
                <a:gridCol w="853328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smtClean="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xmlns="" val="29449690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smtClean="0">
                <a:latin typeface="Arial" panose="020B0604020202020204" pitchFamily="34" charset="0"/>
                <a:cs typeface="Arial" panose="020B0604020202020204" pitchFamily="34" charset="0"/>
              </a:rPr>
              <a:t>OBJECTIVE</a:t>
            </a:r>
          </a:p>
          <a:p>
            <a:endParaRPr lang="en-US" sz="20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r>
              <a:rPr lang="en-US" sz="2000" dirty="0" smtClean="0">
                <a:solidFill>
                  <a:srgbClr val="222222"/>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r>
              <a:rPr lang="en-US" sz="2000" dirty="0" smtClean="0">
                <a:solidFill>
                  <a:srgbClr val="222222"/>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a:t>
            </a:r>
            <a:r>
              <a:rPr lang="en-US" sz="2000" dirty="0" smtClean="0">
                <a:solidFill>
                  <a:srgbClr val="222222"/>
                </a:solidFill>
                <a:latin typeface="Arial" panose="020B0604020202020204" pitchFamily="34" charset="0"/>
                <a:cs typeface="Arial" panose="020B0604020202020204" pitchFamily="34" charset="0"/>
              </a:rPr>
              <a:t>database </a:t>
            </a:r>
            <a:r>
              <a:rPr lang="en-US" sz="2000" dirty="0">
                <a:solidFill>
                  <a:srgbClr val="222222"/>
                </a:solidFill>
                <a:latin typeface="Arial" panose="020B0604020202020204" pitchFamily="34" charset="0"/>
                <a:cs typeface="Arial" panose="020B0604020202020204" pitchFamily="34" charset="0"/>
              </a:rPr>
              <a:t>queries using Structured Query Language (SQL).</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xmlns="" val="274864847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Campus </a:t>
            </a:r>
            <a:r>
              <a:rPr lang="en-IN" sz="4000" b="1" i="1" dirty="0">
                <a:solidFill>
                  <a:srgbClr val="C41A1A"/>
                </a:solidFill>
                <a:latin typeface="Palatino Linotype" panose="02040502050505030304" pitchFamily="18" charset="0"/>
                <a:cs typeface="Calibri" panose="020F0502020204030204" pitchFamily="34" charset="0"/>
              </a:rPr>
              <a:t>Table structure  with constraints</a:t>
            </a:r>
            <a:endParaRPr lang="en-US" sz="4000" dirty="0">
              <a:solidFill>
                <a:srgbClr val="C41A1A"/>
              </a:solidFill>
            </a:endParaRPr>
          </a:p>
        </p:txBody>
      </p:sp>
    </p:spTree>
    <p:extLst>
      <p:ext uri="{BB962C8B-B14F-4D97-AF65-F5344CB8AC3E}">
        <p14:creationId xmlns:p14="http://schemas.microsoft.com/office/powerpoint/2010/main" xmlns="" val="46290381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xmlns="" val="2445035100"/>
              </p:ext>
            </p:extLst>
          </p:nvPr>
        </p:nvGraphicFramePr>
        <p:xfrm>
          <a:off x="228571" y="927854"/>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bl>
          </a:graphicData>
        </a:graphic>
      </p:graphicFrame>
      <p:sp>
        <p:nvSpPr>
          <p:cNvPr id="4" name="Rectangle 3"/>
          <p:cNvSpPr/>
          <p:nvPr/>
        </p:nvSpPr>
        <p:spPr>
          <a:xfrm>
            <a:off x="6552347"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xmlns="" val="3597349103"/>
              </p:ext>
            </p:extLst>
          </p:nvPr>
        </p:nvGraphicFramePr>
        <p:xfrm>
          <a:off x="5942827" y="927854"/>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bl>
          </a:graphicData>
        </a:graphic>
      </p:graphicFrame>
      <p:sp>
        <p:nvSpPr>
          <p:cNvPr id="12" name="Rectangle 11"/>
          <p:cNvSpPr/>
          <p:nvPr/>
        </p:nvSpPr>
        <p:spPr>
          <a:xfrm>
            <a:off x="22857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xmlns="" val="1438534036"/>
              </p:ext>
            </p:extLst>
          </p:nvPr>
        </p:nvGraphicFramePr>
        <p:xfrm>
          <a:off x="228570" y="2985254"/>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45709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4" name="Rectangle 13"/>
          <p:cNvSpPr/>
          <p:nvPr/>
        </p:nvSpPr>
        <p:spPr>
          <a:xfrm>
            <a:off x="241268"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xmlns="" val="3029892363"/>
              </p:ext>
            </p:extLst>
          </p:nvPr>
        </p:nvGraphicFramePr>
        <p:xfrm>
          <a:off x="228570" y="4770120"/>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45709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r>
                        <a:rPr lang="en-IN" sz="1800" kern="150" dirty="0" smtClean="0">
                          <a:effectLst/>
                          <a:latin typeface="Arial" panose="020B0604020202020204" pitchFamily="34" charset="0"/>
                          <a:cs typeface="Arial" panose="020B0604020202020204" pitchFamily="34" charset="0"/>
                        </a:rPr>
                        <a:t>unique not null FOREIGN </a:t>
                      </a:r>
                      <a:r>
                        <a:rPr lang="en-IN" sz="1800" kern="150" dirty="0">
                          <a:effectLst/>
                          <a:latin typeface="Arial" panose="020B0604020202020204" pitchFamily="34" charset="0"/>
                          <a:cs typeface="Arial" panose="020B0604020202020204" pitchFamily="34" charset="0"/>
                        </a:rPr>
                        <a:t>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xmlns="" val="308184881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xmlns="" val="1841434829"/>
              </p:ext>
            </p:extLst>
          </p:nvPr>
        </p:nvGraphicFramePr>
        <p:xfrm>
          <a:off x="228570" y="1131332"/>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20" name="Rectangle 19"/>
          <p:cNvSpPr/>
          <p:nvPr/>
        </p:nvSpPr>
        <p:spPr>
          <a:xfrm>
            <a:off x="261223"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xmlns="" val="1383230086"/>
              </p:ext>
            </p:extLst>
          </p:nvPr>
        </p:nvGraphicFramePr>
        <p:xfrm>
          <a:off x="228571" y="406908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xmlns="" val="269007936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xmlns=""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xmlns=""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xmlns=""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r>
                        <a:rPr lang="en-IN" sz="1800" kern="150" dirty="0" smtClean="0">
                          <a:effectLst/>
                          <a:latin typeface="Arial" panose="020B0604020202020204" pitchFamily="34" charset="0"/>
                          <a:cs typeface="Arial" panose="020B0604020202020204" pitchFamily="34" charset="0"/>
                        </a:rPr>
                        <a:t>unique not null FOREIGN </a:t>
                      </a:r>
                      <a:r>
                        <a:rPr lang="en-IN" sz="1800" kern="150" dirty="0">
                          <a:effectLst/>
                          <a:latin typeface="Arial" panose="020B0604020202020204" pitchFamily="34" charset="0"/>
                          <a:cs typeface="Arial" panose="020B0604020202020204" pitchFamily="34" charset="0"/>
                        </a:rPr>
                        <a:t>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xmlns="" val="372956542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xmlns=""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xmlns=""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xmlns=""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xmlns="" val="20000"/>
                    </a:ext>
                  </a:extLst>
                </a:gridCol>
                <a:gridCol w="9066620">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xmlns="" val="225636003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xmlns="" val="1968003482"/>
              </p:ext>
            </p:extLst>
          </p:nvPr>
        </p:nvGraphicFramePr>
        <p:xfrm>
          <a:off x="228570" y="1325880"/>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xmlns="" val="20000"/>
                    </a:ext>
                  </a:extLst>
                </a:gridCol>
                <a:gridCol w="876185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xmlns="" val="59243222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76182" y="878682"/>
            <a:ext cx="8838049" cy="378565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599992" y="4800602"/>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067" y="115672"/>
            <a:ext cx="3428554"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028545" y="4754157"/>
            <a:ext cx="5550992"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xmlns="" val="126913574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08"/>
            <a:ext cx="8838049"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434" y="3154620"/>
            <a:ext cx="8838049"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182" y="4876800"/>
            <a:ext cx="5022016"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xmlns="" val="59858214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2"/>
            <a:ext cx="8838049" cy="1200329"/>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182" y="2429473"/>
            <a:ext cx="8838049"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xmlns="" val="133552809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3854" y="2667001"/>
            <a:ext cx="8880377"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183" y="4876803"/>
            <a:ext cx="883804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86059" y="4386660"/>
            <a:ext cx="8818295"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xmlns="" val="34846870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314248" y="3429000"/>
            <a:ext cx="2666653"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676183" y="147637"/>
            <a:ext cx="4423507"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6323777" y="147637"/>
            <a:ext cx="4043106" cy="2057400"/>
          </a:xfrm>
          <a:prstGeom prst="rect">
            <a:avLst/>
          </a:prstGeom>
        </p:spPr>
      </p:pic>
    </p:spTree>
    <p:extLst>
      <p:ext uri="{BB962C8B-B14F-4D97-AF65-F5344CB8AC3E}">
        <p14:creationId xmlns:p14="http://schemas.microsoft.com/office/powerpoint/2010/main" xmlns="" val="21183438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905002"/>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1752372" y="2887291"/>
            <a:ext cx="6171397" cy="646331"/>
          </a:xfrm>
          <a:prstGeom prst="rect">
            <a:avLst/>
          </a:prstGeom>
          <a:solidFill>
            <a:schemeClr val="bg1"/>
          </a:solidFill>
        </p:spPr>
        <p:txBody>
          <a:bodyPr wrap="square">
            <a:spAutoFit/>
          </a:bodyPr>
          <a:lstStyle/>
          <a:p>
            <a:r>
              <a:rPr lang="en-IN" i="1" dirty="0"/>
              <a:t>Triggers cannot use NEW.col_name or use OLD.col_name to refer to generated columns.</a:t>
            </a:r>
          </a:p>
        </p:txBody>
      </p:sp>
      <p:sp>
        <p:nvSpPr>
          <p:cNvPr id="5" name="Rectangle 4"/>
          <p:cNvSpPr/>
          <p:nvPr/>
        </p:nvSpPr>
        <p:spPr>
          <a:xfrm>
            <a:off x="1690037" y="3885411"/>
            <a:ext cx="8827164"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xmlns="" val="284953995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11"/>
            <a:ext cx="8838049"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434" y="3581401"/>
            <a:ext cx="8838049"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133" y="2020925"/>
            <a:ext cx="6715776" cy="707886"/>
          </a:xfrm>
          <a:prstGeom prst="rect">
            <a:avLst/>
          </a:prstGeom>
          <a:solidFill>
            <a:schemeClr val="bg1"/>
          </a:solidFill>
        </p:spPr>
        <p:txBody>
          <a:bodyPr wrap="square">
            <a:spAutoFit/>
          </a:bodyPr>
          <a:lstStyle/>
          <a:p>
            <a:r>
              <a:rPr lang="en-IN" sz="2000" i="1" dirty="0"/>
              <a:t>If you specify ZEROFILL for a numeric column, MySQL automatically adds the UNSIGNED attribute to the column.</a:t>
            </a:r>
          </a:p>
        </p:txBody>
      </p:sp>
    </p:spTree>
    <p:extLst>
      <p:ext uri="{BB962C8B-B14F-4D97-AF65-F5344CB8AC3E}">
        <p14:creationId xmlns:p14="http://schemas.microsoft.com/office/powerpoint/2010/main" xmlns="" val="376506406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xmlns="" val="1330522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6858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182" y="1772486"/>
            <a:ext cx="8838049"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xmlns="" val="68430529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729345"/>
            <a:ext cx="899043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340" y="3907973"/>
            <a:ext cx="9023083"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259" y="4517570"/>
            <a:ext cx="7787901"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xmlns="" val="245426976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599992" y="3124201"/>
            <a:ext cx="899043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xmlns="" val="117400935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182" y="1600201"/>
            <a:ext cx="8838049"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xmlns="" val="158017380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182" y="3124201"/>
            <a:ext cx="8838049"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182" y="152400"/>
            <a:ext cx="8838049"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xmlns="" val="54979883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182" y="1600200"/>
            <a:ext cx="8838049"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182" y="2221469"/>
            <a:ext cx="8838049"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i="1" dirty="0"/>
              <a:t>Truncate</a:t>
            </a:r>
            <a:r>
              <a:rPr lang="en-IN" sz="1900" dirty="0"/>
              <a:t> retain Identity and reset to the seed </a:t>
            </a:r>
            <a:r>
              <a:rPr lang="en-IN" sz="1900" i="1" dirty="0">
                <a:solidFill>
                  <a:srgbClr val="00B050"/>
                </a:solidFill>
              </a:rPr>
              <a:t>(start value) </a:t>
            </a:r>
            <a:r>
              <a:rPr lang="en-IN" sz="1900" dirty="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xmlns="" val="30458960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182" y="3505200"/>
            <a:ext cx="8838049"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182" y="4267200"/>
            <a:ext cx="8838049"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22239072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0"/>
            <a:ext cx="8685669"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 database management system?</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828564" y="2971800"/>
            <a:ext cx="926857" cy="400110"/>
          </a:xfrm>
          <a:prstGeom prst="rect">
            <a:avLst/>
          </a:prstGeom>
        </p:spPr>
        <p:txBody>
          <a:bodyPr wrap="none">
            <a:spAutoFit/>
          </a:bodyPr>
          <a:lstStyle/>
          <a:p>
            <a:r>
              <a:rPr lang="en-IN" sz="2000" smtClean="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1904752" y="3442395"/>
            <a:ext cx="6247587"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xmlns="" val="269735380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xmlns="" val="26854164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p14="http://schemas.microsoft.com/office/powerpoint/2010/main" xmlns="" val="400772020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277316302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411085247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Tree>
    <p:extLst>
      <p:ext uri="{BB962C8B-B14F-4D97-AF65-F5344CB8AC3E}">
        <p14:creationId xmlns:p14="http://schemas.microsoft.com/office/powerpoint/2010/main" xmlns="" val="346387923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41480"/>
            <a:ext cx="899043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599994" y="5388117"/>
            <a:ext cx="7195881"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xmlns="" val="98585383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335883"/>
            <a:ext cx="8990430" cy="4401205"/>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There is a subquery in the SELECT clause.</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SQL statement defining the view joins tables.</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One of the tables in the FROM clause is a non-updatable view.</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xmlns="" val="297793450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3"/>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599992" y="3787679"/>
            <a:ext cx="899043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599992" y="2996626"/>
            <a:ext cx="8990430" cy="707886"/>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4752" y="5031939"/>
            <a:ext cx="4075796"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xmlns="" val="307188303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383323227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596850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572939" y="3886200"/>
            <a:ext cx="5044537" cy="1905000"/>
          </a:xfrm>
          <a:prstGeom prst="rect">
            <a:avLst/>
          </a:prstGeom>
        </p:spPr>
      </p:pic>
    </p:spTree>
    <p:extLst>
      <p:ext uri="{BB962C8B-B14F-4D97-AF65-F5344CB8AC3E}">
        <p14:creationId xmlns:p14="http://schemas.microsoft.com/office/powerpoint/2010/main" xmlns="" val="19823504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Tree>
    <p:extLst>
      <p:ext uri="{BB962C8B-B14F-4D97-AF65-F5344CB8AC3E}">
        <p14:creationId xmlns:p14="http://schemas.microsoft.com/office/powerpoint/2010/main" xmlns="" val="415478542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9255259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371107205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xmlns="" val="256286311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xmlns="" val="67889942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xmlns="" val="237029380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752372" y="869754"/>
            <a:ext cx="8685669" cy="507831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75406844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30964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7244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xmlns="" val="286294799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3276600"/>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632646" y="53878"/>
            <a:ext cx="8914240" cy="2031325"/>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[ip_address] -u [uname] -p[pass]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xmlns="" val="168177334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xmlns="" val="404409011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125</TotalTime>
  <Words>33873</Words>
  <Application>Microsoft Office PowerPoint</Application>
  <PresentationFormat>Custom</PresentationFormat>
  <Paragraphs>4600</Paragraphs>
  <Slides>551</Slides>
  <Notes>7</Notes>
  <HiddenSlides>0</HiddenSlides>
  <MMClips>0</MMClips>
  <ScaleCrop>false</ScaleCrop>
  <HeadingPairs>
    <vt:vector size="4" baseType="variant">
      <vt:variant>
        <vt:lpstr>Theme</vt:lpstr>
      </vt:variant>
      <vt:variant>
        <vt:i4>1</vt:i4>
      </vt:variant>
      <vt:variant>
        <vt:lpstr>Slide Titles</vt:lpstr>
      </vt:variant>
      <vt:variant>
        <vt:i4>551</vt:i4>
      </vt:variant>
    </vt:vector>
  </HeadingPairs>
  <TitlesOfParts>
    <vt:vector size="552" baseType="lpstr">
      <vt:lpstr>Office Theme</vt:lpstr>
      <vt:lpstr>Slide 1</vt:lpstr>
      <vt:lpstr>Database Technologies - MySQL</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SHOW CREATE VIEW Syntax</vt:lpstr>
      <vt:lpstr>Slide 89</vt:lpstr>
      <vt:lpstr>Slide 90</vt:lpstr>
      <vt:lpstr>Slide 91</vt:lpstr>
      <vt:lpstr>Slide 92</vt:lpstr>
      <vt:lpstr>SHOW INDEX Syntax</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SELECT CLAUSE</vt:lpstr>
      <vt:lpstr>Capabilities of    SELECT Statement</vt:lpstr>
      <vt:lpstr>Capabilities of    SELECT Statement</vt:lpstr>
      <vt:lpstr>Capabilities of    SELECT Statement</vt:lpstr>
      <vt:lpstr>Capabilities of    SELECT Statement</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There are 3 places where aggregate functions can appear in a query</vt:lpstr>
      <vt:lpstr>Slide 171</vt:lpstr>
      <vt:lpstr>Slide 172</vt:lpstr>
      <vt:lpstr>Slide 173</vt:lpstr>
      <vt:lpstr>Slide 174</vt:lpstr>
      <vt:lpstr>There are 3 places where aggregate functions can appear in a query</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Slide 219</vt:lpstr>
      <vt:lpstr>Slide 220</vt:lpstr>
      <vt:lpstr>Slide 221</vt:lpstr>
      <vt:lpstr>Slide 222</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Entity Relationship Diagram (ER Diagram)</vt:lpstr>
      <vt:lpstr>Entity Relationship Diagram (ER Diagram)</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SHOW ENGINES Syntax</vt:lpstr>
      <vt:lpstr>ENGINES</vt:lpstr>
      <vt:lpstr>Slide 321</vt:lpstr>
      <vt:lpstr>SHOW DATABASES Syntax</vt:lpstr>
      <vt:lpstr>Slide 323</vt:lpstr>
      <vt:lpstr>USE DATABASES Syntax</vt:lpstr>
      <vt:lpstr>Slide 325</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Slide 418</vt:lpstr>
      <vt:lpstr>Slide 419</vt:lpstr>
      <vt:lpstr>Slide 420</vt:lpstr>
      <vt:lpstr>Slide 421</vt:lpstr>
      <vt:lpstr>Slide 422</vt:lpstr>
      <vt:lpstr>Slide 423</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lpstr>Slide 496</vt:lpstr>
      <vt:lpstr>Slide 497</vt:lpstr>
      <vt:lpstr>Slide 498</vt:lpstr>
      <vt:lpstr>Slide 499</vt:lpstr>
      <vt:lpstr>Slide 500</vt:lpstr>
      <vt:lpstr>Slide 501</vt:lpstr>
      <vt:lpstr>Slide 502</vt:lpstr>
      <vt:lpstr>Slide 503</vt:lpstr>
      <vt:lpstr>Slide 504</vt:lpstr>
      <vt:lpstr>Slide 505</vt:lpstr>
      <vt:lpstr>Slide 506</vt:lpstr>
      <vt:lpstr>Slide 507</vt:lpstr>
      <vt:lpstr>Slide 508</vt:lpstr>
      <vt:lpstr>Slide 509</vt:lpstr>
      <vt:lpstr>Slide 510</vt:lpstr>
      <vt:lpstr>Slide 511</vt:lpstr>
      <vt:lpstr>Slide 512</vt:lpstr>
      <vt:lpstr>Slide 513</vt:lpstr>
      <vt:lpstr>Slide 514</vt:lpstr>
      <vt:lpstr>Slide 515</vt:lpstr>
      <vt:lpstr>Slide 516</vt:lpstr>
      <vt:lpstr>Slide 517</vt:lpstr>
      <vt:lpstr>Slide 518</vt:lpstr>
      <vt:lpstr>Slide 519</vt:lpstr>
      <vt:lpstr>Slide 520</vt:lpstr>
      <vt:lpstr>Slide 521</vt:lpstr>
      <vt:lpstr>Slide 522</vt:lpstr>
      <vt:lpstr>Slide 523</vt:lpstr>
      <vt:lpstr>Slide 524</vt:lpstr>
      <vt:lpstr>Slide 525</vt:lpstr>
      <vt:lpstr>Slide 526</vt:lpstr>
      <vt:lpstr>Slide 527</vt:lpstr>
      <vt:lpstr>Slide 528</vt:lpstr>
      <vt:lpstr>Slide 529</vt:lpstr>
      <vt:lpstr>Slide 530</vt:lpstr>
      <vt:lpstr>Slide 531</vt:lpstr>
      <vt:lpstr>Slide 532</vt:lpstr>
      <vt:lpstr>Slide 533</vt:lpstr>
      <vt:lpstr>Slide 534</vt:lpstr>
      <vt:lpstr>Slide 535</vt:lpstr>
      <vt:lpstr>Slide 536</vt:lpstr>
      <vt:lpstr>Slide 537</vt:lpstr>
      <vt:lpstr>Slide 538</vt:lpstr>
      <vt:lpstr>Slide 539</vt:lpstr>
      <vt:lpstr>Slide 540</vt:lpstr>
      <vt:lpstr>Slide 541</vt:lpstr>
      <vt:lpstr>Slide 542</vt:lpstr>
      <vt:lpstr>Slide 543</vt:lpstr>
      <vt:lpstr>Slide 544</vt:lpstr>
      <vt:lpstr>Slide 545</vt:lpstr>
      <vt:lpstr>Slide 546</vt:lpstr>
      <vt:lpstr>Slide 547</vt:lpstr>
      <vt:lpstr>Slide 548</vt:lpstr>
      <vt:lpstr>Slide 549</vt:lpstr>
      <vt:lpstr>Slide 550</vt:lpstr>
      <vt:lpstr>Slide 551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31</cp:revision>
  <dcterms:created xsi:type="dcterms:W3CDTF">2019-04-24T09:11:59Z</dcterms:created>
  <dcterms:modified xsi:type="dcterms:W3CDTF">2019-07-30T06:53:32Z</dcterms:modified>
</cp:coreProperties>
</file>